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3" r:id="rId2"/>
    <p:sldId id="277" r:id="rId3"/>
    <p:sldId id="282" r:id="rId4"/>
    <p:sldId id="274" r:id="rId5"/>
    <p:sldId id="278" r:id="rId6"/>
    <p:sldId id="284" r:id="rId7"/>
    <p:sldId id="285" r:id="rId8"/>
    <p:sldId id="280" r:id="rId9"/>
    <p:sldId id="276" r:id="rId10"/>
    <p:sldId id="286" r:id="rId11"/>
    <p:sldId id="287" r:id="rId12"/>
    <p:sldId id="281" r:id="rId1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BEB2"/>
    <a:srgbClr val="488FFF"/>
    <a:srgbClr val="FEC254"/>
    <a:srgbClr val="60C640"/>
    <a:srgbClr val="989898"/>
    <a:srgbClr val="B20005"/>
    <a:srgbClr val="C9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66" autoAdjust="0"/>
    <p:restoredTop sz="93750" autoAdjust="0"/>
  </p:normalViewPr>
  <p:slideViewPr>
    <p:cSldViewPr>
      <p:cViewPr varScale="1">
        <p:scale>
          <a:sx n="151" d="100"/>
          <a:sy n="151" d="100"/>
        </p:scale>
        <p:origin x="408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E5068-3BC9-446E-91BC-6AE064861DEA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233B2-6335-4293-8671-B597919E1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680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645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2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336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67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31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9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08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590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02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81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18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8ABD2-2C57-4164-9D35-35C60E7915BC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12C13-9DD8-40BC-BA66-D02BBA50A9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77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760588" y="825346"/>
            <a:ext cx="5006481" cy="3906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Создавай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60588" y="915566"/>
            <a:ext cx="4987876" cy="3767094"/>
          </a:xfrm>
          <a:prstGeom prst="rect">
            <a:avLst/>
          </a:prstGeom>
        </p:spPr>
      </p:pic>
      <p:pic>
        <p:nvPicPr>
          <p:cNvPr id="9" name="Рисунок 8" descr="Создава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770" y="915565"/>
            <a:ext cx="1784157" cy="112551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528" y="2424667"/>
            <a:ext cx="4968552" cy="14362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dirty="0">
                <a:latin typeface="Roboto Light" pitchFamily="2" charset="0"/>
                <a:ea typeface="Roboto Light" pitchFamily="2" charset="0"/>
              </a:rPr>
              <a:t>Название проекта</a:t>
            </a:r>
          </a:p>
          <a:p>
            <a:pPr>
              <a:lnSpc>
                <a:spcPts val="2800"/>
              </a:lnSpc>
            </a:pPr>
            <a:r>
              <a:rPr lang="ru-RU" sz="2800" dirty="0">
                <a:latin typeface="Roboto Light" pitchFamily="2" charset="0"/>
                <a:ea typeface="Roboto Light" pitchFamily="2" charset="0"/>
              </a:rPr>
              <a:t>«______________________</a:t>
            </a:r>
          </a:p>
          <a:p>
            <a:pPr>
              <a:lnSpc>
                <a:spcPts val="2800"/>
              </a:lnSpc>
            </a:pPr>
            <a:r>
              <a:rPr lang="ru-RU" sz="2800" dirty="0">
                <a:latin typeface="Roboto Light" pitchFamily="2" charset="0"/>
                <a:ea typeface="Roboto Light" pitchFamily="2" charset="0"/>
              </a:rPr>
              <a:t>_______________________</a:t>
            </a:r>
          </a:p>
          <a:p>
            <a:pPr>
              <a:lnSpc>
                <a:spcPts val="2800"/>
              </a:lnSpc>
            </a:pPr>
            <a:r>
              <a:rPr lang="ru-RU" sz="2800" dirty="0">
                <a:latin typeface="Roboto Light" pitchFamily="2" charset="0"/>
                <a:ea typeface="Roboto Light" pitchFamily="2" charset="0"/>
              </a:rPr>
              <a:t>_______________________»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8" y="4168716"/>
            <a:ext cx="3744416" cy="7181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ru-RU" sz="1400" dirty="0">
                <a:latin typeface="Roboto Condensed Light" pitchFamily="2" charset="0"/>
                <a:ea typeface="Roboto Condensed Light" pitchFamily="2" charset="0"/>
              </a:rPr>
              <a:t>Автор(ы) проекта:  </a:t>
            </a:r>
            <a:r>
              <a:rPr lang="ru-RU" sz="1400" b="1" dirty="0">
                <a:latin typeface="Roboto Condensed Light" pitchFamily="2" charset="0"/>
                <a:ea typeface="Roboto Condensed Light" pitchFamily="2" charset="0"/>
              </a:rPr>
              <a:t>Имя, Фамилия</a:t>
            </a:r>
          </a:p>
          <a:p>
            <a:pPr>
              <a:lnSpc>
                <a:spcPts val="1400"/>
              </a:lnSpc>
            </a:pPr>
            <a:r>
              <a:rPr lang="ru-RU" sz="1400" dirty="0">
                <a:latin typeface="Roboto Condensed Light" pitchFamily="2" charset="0"/>
                <a:ea typeface="Roboto Condensed Light" pitchFamily="2" charset="0"/>
              </a:rPr>
              <a:t>Возрастная категория: </a:t>
            </a:r>
            <a:r>
              <a:rPr lang="ru-RU" sz="1400" b="1" dirty="0">
                <a:latin typeface="Roboto Condensed Light" pitchFamily="2" charset="0"/>
                <a:ea typeface="Roboto Condensed Light" pitchFamily="2" charset="0"/>
              </a:rPr>
              <a:t>Ступень (</a:t>
            </a:r>
            <a:r>
              <a:rPr lang="en-US" sz="1400" b="1" dirty="0">
                <a:latin typeface="Roboto Condensed Light" pitchFamily="2" charset="0"/>
                <a:ea typeface="Roboto Condensed Light" pitchFamily="2" charset="0"/>
              </a:rPr>
              <a:t>I, II, III</a:t>
            </a:r>
            <a:r>
              <a:rPr lang="ru-RU" sz="1400" b="1" dirty="0">
                <a:latin typeface="Roboto Condensed Light" pitchFamily="2" charset="0"/>
                <a:ea typeface="Roboto Condensed Light" pitchFamily="2" charset="0"/>
              </a:rPr>
              <a:t>) </a:t>
            </a:r>
          </a:p>
          <a:p>
            <a:pPr>
              <a:lnSpc>
                <a:spcPts val="1400"/>
              </a:lnSpc>
            </a:pPr>
            <a:r>
              <a:rPr lang="ru-RU" sz="1400" dirty="0">
                <a:latin typeface="Roboto Condensed Light" pitchFamily="2" charset="0"/>
                <a:ea typeface="Roboto Condensed Light" pitchFamily="2" charset="0"/>
              </a:rPr>
              <a:t>Площадка: </a:t>
            </a:r>
            <a:r>
              <a:rPr lang="ru-RU" sz="1400" b="1" dirty="0">
                <a:latin typeface="Roboto Condensed Light" pitchFamily="2" charset="0"/>
                <a:ea typeface="Roboto Condensed Light" pitchFamily="2" charset="0"/>
              </a:rPr>
              <a:t>«Название» (город, область)</a:t>
            </a:r>
          </a:p>
          <a:p>
            <a:pPr>
              <a:lnSpc>
                <a:spcPts val="1400"/>
              </a:lnSpc>
            </a:pPr>
            <a:r>
              <a:rPr lang="ru-RU" sz="1400" dirty="0">
                <a:latin typeface="Roboto Condensed Light" pitchFamily="2" charset="0"/>
                <a:ea typeface="Roboto Condensed Light" pitchFamily="2" charset="0"/>
              </a:rPr>
              <a:t>Наставник: </a:t>
            </a:r>
            <a:r>
              <a:rPr lang="ru-RU" sz="1400" b="1" dirty="0">
                <a:latin typeface="Roboto Condensed Light" pitchFamily="2" charset="0"/>
                <a:ea typeface="Roboto Condensed Light" pitchFamily="2" charset="0"/>
              </a:rPr>
              <a:t>Имя, Фамилия</a:t>
            </a:r>
          </a:p>
        </p:txBody>
      </p:sp>
      <p:pic>
        <p:nvPicPr>
          <p:cNvPr id="11" name="Рисунок 10" descr="Шапка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114053"/>
            <a:ext cx="8450170" cy="44147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2592288" cy="3770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Итоги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3968" y="3651870"/>
            <a:ext cx="3744416" cy="7194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 участники оценивают качество полученных результатов? </a:t>
            </a:r>
          </a:p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Что бы они поменяли в своей методике, решении и т.п.?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1044116" cy="72008"/>
          </a:xfrm>
          <a:prstGeom prst="rect">
            <a:avLst/>
          </a:prstGeom>
          <a:solidFill>
            <a:srgbClr val="488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355976" y="1000348"/>
            <a:ext cx="4392488" cy="4655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Фиксация полученных компетенций участников проекта (1 слайд)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99992" y="3003798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283968" y="2859782"/>
            <a:ext cx="4176464" cy="576064"/>
          </a:xfrm>
          <a:prstGeom prst="rect">
            <a:avLst/>
          </a:prstGeom>
          <a:noFill/>
          <a:ln w="3175">
            <a:solidFill>
              <a:srgbClr val="488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3291830"/>
            <a:ext cx="265298" cy="230064"/>
          </a:xfrm>
          <a:prstGeom prst="rect">
            <a:avLst/>
          </a:prstGeom>
        </p:spPr>
      </p:pic>
      <p:grpSp>
        <p:nvGrpSpPr>
          <p:cNvPr id="12" name="Группа 11"/>
          <p:cNvGrpSpPr/>
          <p:nvPr/>
        </p:nvGrpSpPr>
        <p:grpSpPr>
          <a:xfrm>
            <a:off x="611560" y="987574"/>
            <a:ext cx="3384376" cy="3384376"/>
            <a:chOff x="5220072" y="987574"/>
            <a:chExt cx="3384376" cy="3384376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0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21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29" name="Рисунок 28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335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2592288" cy="3770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Перспективы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58" y="771550"/>
            <a:ext cx="2851517" cy="72008"/>
          </a:xfrm>
          <a:prstGeom prst="rect">
            <a:avLst/>
          </a:prstGeom>
          <a:solidFill>
            <a:srgbClr val="488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11560" y="1000348"/>
            <a:ext cx="3672408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Описание возможностей для развития / продолжения исследования, его практического воплощения или коммерческого использования, промышленной реализации, масштабирования (1 слайд)</a:t>
            </a:r>
          </a:p>
        </p:txBody>
      </p:sp>
      <p:grpSp>
        <p:nvGrpSpPr>
          <p:cNvPr id="19" name="Группа 18"/>
          <p:cNvGrpSpPr/>
          <p:nvPr/>
        </p:nvGrpSpPr>
        <p:grpSpPr>
          <a:xfrm>
            <a:off x="5125489" y="909411"/>
            <a:ext cx="3384376" cy="3384376"/>
            <a:chOff x="5220072" y="987574"/>
            <a:chExt cx="3384376" cy="338437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grpSp>
          <p:nvGrpSpPr>
            <p:cNvPr id="21" name="Группа 20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22" name="Группа 21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Группа 22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8" name="TextBox 27"/>
          <p:cNvSpPr txBox="1"/>
          <p:nvPr/>
        </p:nvSpPr>
        <p:spPr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pic>
        <p:nvPicPr>
          <p:cNvPr id="17" name="Рисунок 16" descr="Подвал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066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Создава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9047" y="699542"/>
            <a:ext cx="1784157" cy="112551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202455" y="725610"/>
            <a:ext cx="6571244" cy="1099451"/>
          </a:xfrm>
          <a:prstGeom prst="rect">
            <a:avLst/>
          </a:prstGeom>
          <a:noFill/>
          <a:ln w="3175">
            <a:solidFill>
              <a:srgbClr val="488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02084" y="1754572"/>
            <a:ext cx="265298" cy="230064"/>
          </a:xfrm>
          <a:prstGeom prst="rect">
            <a:avLst/>
          </a:prstGeom>
        </p:spPr>
      </p:pic>
      <p:grpSp>
        <p:nvGrpSpPr>
          <p:cNvPr id="14" name="Группа 13"/>
          <p:cNvGrpSpPr/>
          <p:nvPr/>
        </p:nvGrpSpPr>
        <p:grpSpPr>
          <a:xfrm>
            <a:off x="314155" y="1995686"/>
            <a:ext cx="2448272" cy="1368152"/>
            <a:chOff x="5220072" y="987574"/>
            <a:chExt cx="3384376" cy="3384376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6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17" name="Группа 16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19" name="Прямая соединительная линия 18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3" name="TextBox 22"/>
          <p:cNvSpPr txBox="1"/>
          <p:nvPr/>
        </p:nvSpPr>
        <p:spPr>
          <a:xfrm>
            <a:off x="325913" y="2490549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06620" y="2123409"/>
            <a:ext cx="3962914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  <a:buBlip>
                <a:blip r:embed="rId4"/>
              </a:buBlip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!</a:t>
            </a:r>
          </a:p>
          <a:p>
            <a:pPr>
              <a:lnSpc>
                <a:spcPts val="2000"/>
              </a:lnSpc>
              <a:buBlip>
                <a:blip r:embed="rId4"/>
              </a:buBlip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?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Roboto Condensed Light" pitchFamily="2" charset="0"/>
              <a:ea typeface="Roboto Condensed Light" pitchFamily="2" charset="0"/>
            </a:endParaRPr>
          </a:p>
          <a:p>
            <a:pPr>
              <a:lnSpc>
                <a:spcPts val="2000"/>
              </a:lnSpc>
              <a:buBlip>
                <a:blip r:embed="rId4"/>
              </a:buBlip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*  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6245" y="3459571"/>
            <a:ext cx="8526235" cy="12824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Light" pitchFamily="2" charset="0"/>
                <a:ea typeface="Roboto Light" pitchFamily="2" charset="0"/>
              </a:rPr>
              <a:t>При подготовке конкурсной презентации, вы можете использовать все внутренние элементы дизайна, например, для оформления цитат, создания маркированного списка или добавления фотографий, схем, чертежей или других иллюстративных материалов. </a:t>
            </a:r>
          </a:p>
          <a:p>
            <a:pPr>
              <a:lnSpc>
                <a:spcPts val="2000"/>
              </a:lnSpc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Light" pitchFamily="2" charset="0"/>
                <a:ea typeface="Roboto Light" pitchFamily="2" charset="0"/>
              </a:rPr>
              <a:t>Если же данные элементы не соответствуют вашей концепции, вы можете их </a:t>
            </a: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Light" pitchFamily="2" charset="0"/>
                <a:ea typeface="Roboto Light" pitchFamily="2" charset="0"/>
              </a:rPr>
              <a:t>удалить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Light" pitchFamily="2" charset="0"/>
                <a:ea typeface="Roboto Light" pitchFamily="2" charset="0"/>
              </a:rPr>
              <a:t>.</a:t>
            </a:r>
          </a:p>
          <a:p>
            <a:pPr>
              <a:lnSpc>
                <a:spcPts val="2000"/>
              </a:lnSpc>
            </a:pP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Light" pitchFamily="2" charset="0"/>
                <a:ea typeface="Roboto Light" pitchFamily="2" charset="0"/>
              </a:rPr>
              <a:t>Вашим помощником в подготовке презентации может стать инструкция, размещенная на сайте конкурса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452884" y="771550"/>
            <a:ext cx="61788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latin typeface="Roboto"/>
              </a:rPr>
              <a:t>«…Изыскание о строении мира - одна из самых великих и благородных проблем, какие только существуют в природе…»</a:t>
            </a:r>
            <a:br>
              <a:rPr lang="ru-RU" sz="1400" i="1" dirty="0">
                <a:latin typeface="Roboto"/>
              </a:rPr>
            </a:br>
            <a:r>
              <a:rPr lang="ru-RU" sz="1400" i="1" dirty="0">
                <a:latin typeface="Roboto"/>
              </a:rPr>
              <a:t>							Галилео Галилей</a:t>
            </a:r>
          </a:p>
        </p:txBody>
      </p:sp>
      <p:pic>
        <p:nvPicPr>
          <p:cNvPr id="29" name="Рисунок 28" descr="Шапка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114053"/>
            <a:ext cx="8450170" cy="441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897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2592288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Тема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60" y="2601271"/>
            <a:ext cx="3744416" cy="8207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Что именно вы сделали?</a:t>
            </a:r>
          </a:p>
          <a:p>
            <a:pPr>
              <a:lnSpc>
                <a:spcPts val="16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Для чего нужно данное исследование? </a:t>
            </a:r>
          </a:p>
          <a:p>
            <a:pPr>
              <a:lnSpc>
                <a:spcPts val="16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Какую проблему / задачу оно решает?</a:t>
            </a:r>
          </a:p>
          <a:p>
            <a:pPr>
              <a:lnSpc>
                <a:spcPts val="16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Кому необходимо это исследование?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1584176" cy="72008"/>
          </a:xfrm>
          <a:prstGeom prst="rect">
            <a:avLst/>
          </a:prstGeom>
          <a:solidFill>
            <a:srgbClr val="488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11560" y="1000348"/>
            <a:ext cx="3672408" cy="6924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Опишите тему исследования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или сформулируйте научную гипотезу (1-2 слайда)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5385" y="1952278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вопросы: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89856" y="1779662"/>
            <a:ext cx="4270176" cy="576064"/>
          </a:xfrm>
          <a:prstGeom prst="rect">
            <a:avLst/>
          </a:prstGeom>
          <a:noFill/>
          <a:ln w="3175">
            <a:solidFill>
              <a:srgbClr val="488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8188" y="2269679"/>
            <a:ext cx="265298" cy="230064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5125489" y="909411"/>
            <a:ext cx="3384376" cy="3384376"/>
            <a:chOff x="5220072" y="987574"/>
            <a:chExt cx="3384376" cy="338437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grpSp>
          <p:nvGrpSpPr>
            <p:cNvPr id="21" name="Группа 20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22" name="Группа 21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Группа 22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8" name="TextBox 27"/>
          <p:cNvSpPr txBox="1"/>
          <p:nvPr/>
        </p:nvSpPr>
        <p:spPr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pic>
        <p:nvPicPr>
          <p:cNvPr id="31" name="Рисунок 30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219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2592288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Тема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59" y="3435846"/>
            <a:ext cx="4104456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6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Какое новое знание хотелось получить? На какие новые вопросы хотелось получить ответы? </a:t>
            </a:r>
          </a:p>
          <a:p>
            <a:pPr>
              <a:lnSpc>
                <a:spcPts val="16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Какие подобные исследования уже проводились?</a:t>
            </a:r>
          </a:p>
          <a:p>
            <a:pPr>
              <a:lnSpc>
                <a:spcPts val="16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В чём отличие этого исследования от выполненных предшественниками (упомянутыми в литературном обзоре, в ссылках)? 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1584176" cy="72008"/>
          </a:xfrm>
          <a:prstGeom prst="rect">
            <a:avLst/>
          </a:prstGeom>
          <a:solidFill>
            <a:srgbClr val="488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11559" y="1000348"/>
            <a:ext cx="4248981" cy="16158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Презентация предмета исследования с позиций актуальности, востребованности, распространенности и существенности.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Оценка новизны: наличие общеизвестных решений или имеющихся примеров реализации.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Характеристика уникальности работы.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2068" y="2906114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вопросы: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11558" y="2733498"/>
            <a:ext cx="4104457" cy="576064"/>
          </a:xfrm>
          <a:prstGeom prst="rect">
            <a:avLst/>
          </a:prstGeom>
          <a:noFill/>
          <a:ln w="3175">
            <a:solidFill>
              <a:srgbClr val="488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20131" y="3205782"/>
            <a:ext cx="265298" cy="230064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5125489" y="909411"/>
            <a:ext cx="3384376" cy="3384376"/>
            <a:chOff x="5220072" y="987574"/>
            <a:chExt cx="3384376" cy="338437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grpSp>
          <p:nvGrpSpPr>
            <p:cNvPr id="21" name="Группа 20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22" name="Группа 21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Группа 22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8" name="TextBox 27"/>
          <p:cNvSpPr txBox="1"/>
          <p:nvPr/>
        </p:nvSpPr>
        <p:spPr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pic>
        <p:nvPicPr>
          <p:cNvPr id="31" name="Рисунок 30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079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59" y="411510"/>
            <a:ext cx="4203974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Научные методы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58" y="3316909"/>
            <a:ext cx="4104457" cy="12567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 было проведено исследование?</a:t>
            </a:r>
          </a:p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Какие методы были выбраны для решения задач? Какие методы были изучены? </a:t>
            </a:r>
          </a:p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Какие параметры / характеристики объекта исследования определяются с помощью этих методов? </a:t>
            </a:r>
          </a:p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В чем их достоинства и недостатки? Насколько точны используемые методы? 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2952328" cy="72008"/>
          </a:xfrm>
          <a:prstGeom prst="rect">
            <a:avLst/>
          </a:prstGeom>
          <a:solidFill>
            <a:srgbClr val="488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11559" y="1000348"/>
            <a:ext cx="4203973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Охарактеризуйте методы и средства, которые использовались для проведения исследования и доказательства гипотезы, </a:t>
            </a:r>
            <a:br>
              <a:rPr lang="ru-RU" sz="1600" dirty="0">
                <a:latin typeface="Roboto" pitchFamily="2" charset="0"/>
                <a:ea typeface="Roboto" pitchFamily="2" charset="0"/>
              </a:rPr>
            </a:br>
            <a:r>
              <a:rPr lang="ru-RU" sz="1600" dirty="0">
                <a:latin typeface="Roboto" pitchFamily="2" charset="0"/>
                <a:ea typeface="Roboto" pitchFamily="2" charset="0"/>
              </a:rPr>
              <a:t>включая описание экспериментальной базы (1-2 слайда)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2468" y="2594891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11558" y="2427734"/>
            <a:ext cx="4029425" cy="576064"/>
          </a:xfrm>
          <a:prstGeom prst="rect">
            <a:avLst/>
          </a:prstGeom>
          <a:noFill/>
          <a:ln w="3175">
            <a:solidFill>
              <a:srgbClr val="488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2908578"/>
            <a:ext cx="265298" cy="230064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5125489" y="909411"/>
            <a:ext cx="3384376" cy="3384376"/>
            <a:chOff x="5220072" y="987574"/>
            <a:chExt cx="3384376" cy="338437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grpSp>
          <p:nvGrpSpPr>
            <p:cNvPr id="21" name="Группа 20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22" name="Группа 21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Группа 22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8" name="TextBox 27"/>
          <p:cNvSpPr txBox="1"/>
          <p:nvPr/>
        </p:nvSpPr>
        <p:spPr>
          <a:xfrm>
            <a:off x="5292080" y="2499743"/>
            <a:ext cx="324036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pic>
        <p:nvPicPr>
          <p:cNvPr id="31" name="Рисунок 30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59" y="411510"/>
            <a:ext cx="3969525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План исследования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3384376" cy="72008"/>
          </a:xfrm>
          <a:prstGeom prst="rect">
            <a:avLst/>
          </a:prstGeom>
          <a:solidFill>
            <a:srgbClr val="488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36467" y="1123762"/>
            <a:ext cx="367240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Представьте план исследования 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(1 слайд) 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611559" y="1088182"/>
            <a:ext cx="1496227" cy="836127"/>
            <a:chOff x="5220072" y="987575"/>
            <a:chExt cx="3384376" cy="3384375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1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32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8" name="Группа 37"/>
          <p:cNvGrpSpPr/>
          <p:nvPr/>
        </p:nvGrpSpPr>
        <p:grpSpPr>
          <a:xfrm>
            <a:off x="627119" y="2248138"/>
            <a:ext cx="1496227" cy="836127"/>
            <a:chOff x="5220072" y="987575"/>
            <a:chExt cx="3384376" cy="3384375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0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41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3" name="Прямая соединительная линия 42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Прямая соединительная линия 43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7" name="Группа 46"/>
          <p:cNvGrpSpPr/>
          <p:nvPr/>
        </p:nvGrpSpPr>
        <p:grpSpPr>
          <a:xfrm>
            <a:off x="611558" y="3378298"/>
            <a:ext cx="1496227" cy="836127"/>
            <a:chOff x="5220072" y="987575"/>
            <a:chExt cx="3384376" cy="3384375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9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50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58" name="Рисунок 57" descr="Подвал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963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59" y="411510"/>
            <a:ext cx="3969525" cy="3770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Ресурсы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1692188" cy="72008"/>
          </a:xfrm>
          <a:prstGeom prst="rect">
            <a:avLst/>
          </a:prstGeom>
          <a:solidFill>
            <a:srgbClr val="488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36466" y="1123762"/>
            <a:ext cx="4027821" cy="6924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Перечислите применяемые в работе ресурсы, материалы, оборудование и т.д.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(1 слайд) 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611559" y="1088182"/>
            <a:ext cx="1496227" cy="836127"/>
            <a:chOff x="5220072" y="987575"/>
            <a:chExt cx="3384376" cy="3384375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1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32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8" name="Группа 37"/>
          <p:cNvGrpSpPr/>
          <p:nvPr/>
        </p:nvGrpSpPr>
        <p:grpSpPr>
          <a:xfrm>
            <a:off x="627119" y="2248138"/>
            <a:ext cx="1496227" cy="836127"/>
            <a:chOff x="5220072" y="987575"/>
            <a:chExt cx="3384376" cy="3384375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0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41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3" name="Прямая соединительная линия 42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Прямая соединительная линия 43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7" name="Группа 46"/>
          <p:cNvGrpSpPr/>
          <p:nvPr/>
        </p:nvGrpSpPr>
        <p:grpSpPr>
          <a:xfrm>
            <a:off x="611558" y="3378298"/>
            <a:ext cx="1496227" cy="836127"/>
            <a:chOff x="5220072" y="987575"/>
            <a:chExt cx="3384376" cy="3384375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9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50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8" name="Прямоугольник 57"/>
          <p:cNvSpPr/>
          <p:nvPr/>
        </p:nvSpPr>
        <p:spPr>
          <a:xfrm>
            <a:off x="4067944" y="2594705"/>
            <a:ext cx="4176464" cy="576064"/>
          </a:xfrm>
          <a:prstGeom prst="rect">
            <a:avLst/>
          </a:prstGeom>
          <a:noFill/>
          <a:ln w="3175">
            <a:solidFill>
              <a:srgbClr val="488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4251794" y="2767321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вопросы: </a:t>
            </a:r>
          </a:p>
        </p:txBody>
      </p:sp>
      <p:pic>
        <p:nvPicPr>
          <p:cNvPr id="61" name="Рисунок 60" descr="кавычки_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07102" y="3055737"/>
            <a:ext cx="265298" cy="230064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4067944" y="3302758"/>
            <a:ext cx="4616159" cy="5129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  <a:buBlip>
                <a:blip r:embed="rId3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Каким образом?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(Описание используемого оборудования, ресурсов, технологий и т.д.).</a:t>
            </a:r>
          </a:p>
        </p:txBody>
      </p:sp>
      <p:pic>
        <p:nvPicPr>
          <p:cNvPr id="59" name="Рисунок 58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483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59" y="411510"/>
            <a:ext cx="3969525" cy="3770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Команда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1" y="771550"/>
            <a:ext cx="1692188" cy="72008"/>
          </a:xfrm>
          <a:prstGeom prst="rect">
            <a:avLst/>
          </a:prstGeom>
          <a:solidFill>
            <a:srgbClr val="488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36466" y="1123762"/>
            <a:ext cx="4027821" cy="6963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Расскажите о себе: представьте автора проекта / лидера проектной команды, всех членов проектной команды (1 слайд)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611559" y="1088182"/>
            <a:ext cx="1496227" cy="836127"/>
            <a:chOff x="5220072" y="987575"/>
            <a:chExt cx="3384376" cy="3384375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1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32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8" name="Группа 37"/>
          <p:cNvGrpSpPr/>
          <p:nvPr/>
        </p:nvGrpSpPr>
        <p:grpSpPr>
          <a:xfrm>
            <a:off x="627119" y="2248138"/>
            <a:ext cx="1496227" cy="836127"/>
            <a:chOff x="5220072" y="987575"/>
            <a:chExt cx="3384376" cy="3384375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0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41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3" name="Прямая соединительная линия 42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Прямая соединительная линия 43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7" name="Группа 46"/>
          <p:cNvGrpSpPr/>
          <p:nvPr/>
        </p:nvGrpSpPr>
        <p:grpSpPr>
          <a:xfrm>
            <a:off x="611558" y="3378298"/>
            <a:ext cx="1496227" cy="836127"/>
            <a:chOff x="5220072" y="987575"/>
            <a:chExt cx="3384376" cy="3384375"/>
          </a:xfrm>
        </p:grpSpPr>
        <p:sp>
          <p:nvSpPr>
            <p:cNvPr id="48" name="Прямоугольник 47"/>
            <p:cNvSpPr/>
            <p:nvPr/>
          </p:nvSpPr>
          <p:spPr>
            <a:xfrm>
              <a:off x="5220072" y="987575"/>
              <a:ext cx="3384376" cy="33843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9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50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8" name="Прямоугольник 57"/>
          <p:cNvSpPr/>
          <p:nvPr/>
        </p:nvSpPr>
        <p:spPr>
          <a:xfrm>
            <a:off x="4067944" y="2594705"/>
            <a:ext cx="4176464" cy="576064"/>
          </a:xfrm>
          <a:prstGeom prst="rect">
            <a:avLst/>
          </a:prstGeom>
          <a:noFill/>
          <a:ln w="3175">
            <a:solidFill>
              <a:srgbClr val="488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4251794" y="2767321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вопросы: </a:t>
            </a:r>
          </a:p>
        </p:txBody>
      </p:sp>
      <p:pic>
        <p:nvPicPr>
          <p:cNvPr id="61" name="Рисунок 60" descr="кавычки_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07102" y="3055737"/>
            <a:ext cx="265298" cy="230064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4067944" y="3302758"/>
            <a:ext cx="4616159" cy="5129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  <a:buBlip>
                <a:blip r:embed="rId3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Каким образом?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(Кратко перечислите вклад каждого из участников в реализацию проекта ).</a:t>
            </a:r>
          </a:p>
        </p:txBody>
      </p:sp>
      <p:pic>
        <p:nvPicPr>
          <p:cNvPr id="59" name="Рисунок 58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723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3024336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Этапы работы</a:t>
            </a: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2448272" cy="72008"/>
          </a:xfrm>
          <a:prstGeom prst="rect">
            <a:avLst/>
          </a:prstGeom>
          <a:solidFill>
            <a:srgbClr val="488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251794" y="2767321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вопросы: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067944" y="2594705"/>
            <a:ext cx="4176464" cy="576064"/>
          </a:xfrm>
          <a:prstGeom prst="rect">
            <a:avLst/>
          </a:prstGeom>
          <a:noFill/>
          <a:ln w="3175">
            <a:solidFill>
              <a:srgbClr val="488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кавычки_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07102" y="3055737"/>
            <a:ext cx="265298" cy="230064"/>
          </a:xfrm>
          <a:prstGeom prst="rect">
            <a:avLst/>
          </a:prstGeom>
        </p:spPr>
      </p:pic>
      <p:grpSp>
        <p:nvGrpSpPr>
          <p:cNvPr id="18" name="Группа 17"/>
          <p:cNvGrpSpPr/>
          <p:nvPr/>
        </p:nvGrpSpPr>
        <p:grpSpPr>
          <a:xfrm>
            <a:off x="611560" y="1059582"/>
            <a:ext cx="2448272" cy="1368152"/>
            <a:chOff x="5220072" y="987574"/>
            <a:chExt cx="3384376" cy="3384376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2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9" name="TextBox 28"/>
          <p:cNvSpPr txBox="1"/>
          <p:nvPr/>
        </p:nvSpPr>
        <p:spPr>
          <a:xfrm>
            <a:off x="611560" y="1563638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3347864" y="1059582"/>
            <a:ext cx="2448272" cy="1368152"/>
            <a:chOff x="5220072" y="987574"/>
            <a:chExt cx="3384376" cy="3384376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2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33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9" name="TextBox 38"/>
          <p:cNvSpPr txBox="1"/>
          <p:nvPr/>
        </p:nvSpPr>
        <p:spPr>
          <a:xfrm>
            <a:off x="3347864" y="1563638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6156176" y="1059582"/>
            <a:ext cx="2448272" cy="1368152"/>
            <a:chOff x="5220072" y="987574"/>
            <a:chExt cx="3384376" cy="3384376"/>
          </a:xfrm>
        </p:grpSpPr>
        <p:sp>
          <p:nvSpPr>
            <p:cNvPr id="41" name="Прямоугольник 40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2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43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9" name="TextBox 48"/>
          <p:cNvSpPr txBox="1"/>
          <p:nvPr/>
        </p:nvSpPr>
        <p:spPr>
          <a:xfrm>
            <a:off x="6156176" y="1563638"/>
            <a:ext cx="244827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dirty="0"/>
              <a:t>Место для фото </a:t>
            </a:r>
          </a:p>
          <a:p>
            <a:pPr algn="ctr">
              <a:lnSpc>
                <a:spcPts val="1800"/>
              </a:lnSpc>
            </a:pPr>
            <a:r>
              <a:rPr lang="ru-RU" sz="1400" dirty="0"/>
              <a:t>или иллюстрации</a:t>
            </a:r>
            <a:endParaRPr lang="ru-RU" sz="14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94696" y="2689713"/>
            <a:ext cx="3672408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Представьте основные этапы исследования (1-2 слайда)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67944" y="3302758"/>
            <a:ext cx="4616159" cy="996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  <a:buBlip>
                <a:blip r:embed="rId3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 Какие шаги были предприняты для осуществления плана?</a:t>
            </a:r>
          </a:p>
          <a:p>
            <a:pPr>
              <a:lnSpc>
                <a:spcPts val="2000"/>
              </a:lnSpc>
              <a:buBlip>
                <a:blip r:embed="rId3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Где был реализован проект?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(Расскажите о площадке: детский технопарк «</a:t>
            </a:r>
            <a:r>
              <a:rPr lang="ru-RU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Кванториум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», ЦМИТ и пр., где походила работа над проектом)</a:t>
            </a:r>
          </a:p>
        </p:txBody>
      </p:sp>
      <p:pic>
        <p:nvPicPr>
          <p:cNvPr id="54" name="Рисунок 53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451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11510"/>
            <a:ext cx="2592288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latin typeface="Roboto" pitchFamily="2" charset="0"/>
                <a:ea typeface="Roboto" pitchFamily="2" charset="0"/>
              </a:rPr>
              <a:t>Результаты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3968" y="3651870"/>
            <a:ext cx="3744416" cy="8976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Что получилось?</a:t>
            </a:r>
          </a:p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Достигнута ли цель исследования? </a:t>
            </a:r>
          </a:p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Выполнены поставленные задачи? </a:t>
            </a:r>
          </a:p>
          <a:p>
            <a:pPr>
              <a:lnSpc>
                <a:spcPts val="1400"/>
              </a:lnSpc>
              <a:buBlip>
                <a:blip r:embed="rId2"/>
              </a:buBlip>
            </a:pPr>
            <a:r>
              <a:rPr lang="ru-RU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 Light" pitchFamily="2" charset="0"/>
                <a:ea typeface="Roboto Condensed Light" pitchFamily="2" charset="0"/>
              </a:rPr>
              <a:t> Насколько точны полученные данные?</a:t>
            </a:r>
          </a:p>
          <a:p>
            <a:pPr>
              <a:lnSpc>
                <a:spcPts val="1400"/>
              </a:lnSpc>
              <a:buBlip>
                <a:blip r:embed="rId2"/>
              </a:buBlip>
            </a:pPr>
            <a:endParaRPr lang="ru-RU" sz="1200" b="1" dirty="0">
              <a:solidFill>
                <a:schemeClr val="tx1">
                  <a:lumMod val="85000"/>
                  <a:lumOff val="15000"/>
                </a:schemeClr>
              </a:solidFill>
              <a:latin typeface="Roboto Condensed Light" pitchFamily="2" charset="0"/>
              <a:ea typeface="Roboto Condensed Light" pitchFamily="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11560" y="771550"/>
            <a:ext cx="2088232" cy="72008"/>
          </a:xfrm>
          <a:prstGeom prst="rect">
            <a:avLst/>
          </a:prstGeom>
          <a:solidFill>
            <a:srgbClr val="488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355976" y="1000348"/>
            <a:ext cx="4392488" cy="16158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Покажите итог осуществленного научного исследования, действующую модель или макет с текстовым сопровождением. </a:t>
            </a:r>
          </a:p>
          <a:p>
            <a:pPr>
              <a:lnSpc>
                <a:spcPts val="1800"/>
              </a:lnSpc>
            </a:pPr>
            <a:r>
              <a:rPr lang="ru-RU" sz="1600" dirty="0">
                <a:latin typeface="Roboto" pitchFamily="2" charset="0"/>
                <a:ea typeface="Roboto" pitchFamily="2" charset="0"/>
              </a:rPr>
              <a:t>Обоснуйте взаимосвязь поставленной проблемы (задачи) и полученного результата, включая соотнесение плана (ТЗ) и полученных результатов, рефлексия (1-2 слайда)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99992" y="3003798"/>
            <a:ext cx="4248472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Roboto Light" pitchFamily="2" charset="0"/>
                <a:ea typeface="Roboto Light" pitchFamily="2" charset="0"/>
              </a:rPr>
              <a:t>Попробуйте кратко ответить на вопрос: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283968" y="2859782"/>
            <a:ext cx="4176464" cy="576064"/>
          </a:xfrm>
          <a:prstGeom prst="rect">
            <a:avLst/>
          </a:prstGeom>
          <a:noFill/>
          <a:ln w="3175">
            <a:solidFill>
              <a:srgbClr val="488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кавычки_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3291830"/>
            <a:ext cx="265298" cy="230064"/>
          </a:xfrm>
          <a:prstGeom prst="rect">
            <a:avLst/>
          </a:prstGeom>
        </p:spPr>
      </p:pic>
      <p:grpSp>
        <p:nvGrpSpPr>
          <p:cNvPr id="12" name="Группа 11"/>
          <p:cNvGrpSpPr/>
          <p:nvPr/>
        </p:nvGrpSpPr>
        <p:grpSpPr>
          <a:xfrm>
            <a:off x="611560" y="987574"/>
            <a:ext cx="3384376" cy="3384376"/>
            <a:chOff x="5220072" y="987574"/>
            <a:chExt cx="3384376" cy="3384376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5220072" y="987574"/>
              <a:ext cx="3384376" cy="33843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0" name="Группа 26"/>
            <p:cNvGrpSpPr/>
            <p:nvPr/>
          </p:nvGrpSpPr>
          <p:grpSpPr>
            <a:xfrm>
              <a:off x="5292080" y="1131590"/>
              <a:ext cx="3168352" cy="3168352"/>
              <a:chOff x="5292080" y="1131590"/>
              <a:chExt cx="3168352" cy="3168352"/>
            </a:xfrm>
          </p:grpSpPr>
          <p:grpSp>
            <p:nvGrpSpPr>
              <p:cNvPr id="21" name="Группа 22"/>
              <p:cNvGrpSpPr/>
              <p:nvPr/>
            </p:nvGrpSpPr>
            <p:grpSpPr>
              <a:xfrm>
                <a:off x="5364088" y="1131590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Группа 23"/>
              <p:cNvGrpSpPr/>
              <p:nvPr/>
            </p:nvGrpSpPr>
            <p:grpSpPr>
              <a:xfrm rot="5400000">
                <a:off x="5328084" y="1095586"/>
                <a:ext cx="3096344" cy="3168352"/>
                <a:chOff x="5364088" y="1131590"/>
                <a:chExt cx="3096344" cy="3168352"/>
              </a:xfrm>
            </p:grpSpPr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5364088" y="1131590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7452320" y="3219822"/>
                  <a:ext cx="1008112" cy="1080120"/>
                </a:xfrm>
                <a:prstGeom prst="line">
                  <a:avLst/>
                </a:prstGeom>
                <a:ln w="190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29" name="Рисунок 28" descr="Подвал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501" y="4700835"/>
            <a:ext cx="8358967" cy="31918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2960</TotalTime>
  <Words>648</Words>
  <Application>Microsoft Macintosh PowerPoint</Application>
  <PresentationFormat>Экран (16:9)</PresentationFormat>
  <Paragraphs>86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Roboto</vt:lpstr>
      <vt:lpstr>Roboto Condensed Light</vt:lpstr>
      <vt:lpstr>Roboto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Mila Golovchenko</dc:creator>
  <cp:lastModifiedBy>Mariya Kopyeva</cp:lastModifiedBy>
  <cp:revision>139</cp:revision>
  <dcterms:created xsi:type="dcterms:W3CDTF">2016-02-04T14:29:49Z</dcterms:created>
  <dcterms:modified xsi:type="dcterms:W3CDTF">2024-01-07T06:17:33Z</dcterms:modified>
</cp:coreProperties>
</file>