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0" r:id="rId4"/>
    <p:sldId id="259" r:id="rId5"/>
    <p:sldId id="261" r:id="rId6"/>
    <p:sldId id="262" r:id="rId7"/>
    <p:sldId id="264" r:id="rId8"/>
    <p:sldId id="263" r:id="rId9"/>
    <p:sldId id="267" r:id="rId10"/>
    <p:sldId id="265" r:id="rId11"/>
    <p:sldId id="266" r:id="rId12"/>
    <p:sldId id="268" r:id="rId13"/>
    <p:sldId id="269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5B6"/>
    <a:srgbClr val="FF005C"/>
    <a:srgbClr val="00D3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94660"/>
  </p:normalViewPr>
  <p:slideViewPr>
    <p:cSldViewPr>
      <p:cViewPr>
        <p:scale>
          <a:sx n="110" d="100"/>
          <a:sy n="110" d="100"/>
        </p:scale>
        <p:origin x="-834" y="-102"/>
      </p:cViewPr>
      <p:guideLst>
        <p:guide orient="horz" pos="373"/>
        <p:guide pos="215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2A842-B494-462E-980B-3830FF56DBBB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50D74-1A65-4A87-97C2-065E4013DB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412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50D74-1A65-4A87-97C2-065E4013DB8E}" type="slidenum">
              <a:rPr lang="ru-RU" smtClean="0"/>
              <a:pPr/>
              <a:t>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50D74-1A65-4A87-97C2-065E4013DB8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615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50D74-1A65-4A87-97C2-065E4013DB8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A13E-B45B-4756-B16B-695BBB0AA3D0}" type="datetime1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65A7-3A1A-4B80-9AB6-11670D448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D43C-192E-4551-9262-ABAD310B08D7}" type="datetime1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65A7-3A1A-4B80-9AB6-11670D448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F75D-142F-4231-9C37-D024EBD208B7}" type="datetime1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65A7-3A1A-4B80-9AB6-11670D448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8AFB-BBA5-4C6E-B67A-8AB91734DD11}" type="datetime1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65A7-3A1A-4B80-9AB6-11670D448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2837A-F984-42D3-B181-EFA7DCDC2DBD}" type="datetime1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65A7-3A1A-4B80-9AB6-11670D448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8CCC-6619-48B8-A97C-CE24CDF087DE}" type="datetime1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65A7-3A1A-4B80-9AB6-11670D448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6327-9A24-43CE-9DA8-220F51EE4D6D}" type="datetime1">
              <a:rPr lang="ru-RU" smtClean="0"/>
              <a:pPr/>
              <a:t>15.02.2019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65A7-3A1A-4B80-9AB6-11670D448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7F3DF-B6ED-455D-9CF7-5C5534226914}" type="datetime1">
              <a:rPr lang="ru-RU" smtClean="0"/>
              <a:pPr/>
              <a:t>15.02.2019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65A7-3A1A-4B80-9AB6-11670D448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6E1-F30B-4C73-9A03-3ADB3525DA09}" type="datetime1">
              <a:rPr lang="ru-RU" smtClean="0"/>
              <a:pPr/>
              <a:t>15.02.2019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65A7-3A1A-4B80-9AB6-11670D448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7D44-1EE0-4854-A5AB-44E0A03973EF}" type="datetime1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65A7-3A1A-4B80-9AB6-11670D448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3998-EC77-4BE1-B301-38DF048F76B2}" type="datetime1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65A7-3A1A-4B80-9AB6-11670D448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3B5A4-9876-42E6-AC1F-DAB01FBD33B7}" type="datetime1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F65A7-3A1A-4B80-9AB6-11670D448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1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1.png"/><Relationship Id="rId7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6.png"/><Relationship Id="rId7" Type="http://schemas.openxmlformats.org/officeDocument/2006/relationships/image" Target="../media/image16.png"/><Relationship Id="rId12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1.png"/><Relationship Id="rId7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6.png"/><Relationship Id="rId7" Type="http://schemas.openxmlformats.org/officeDocument/2006/relationships/image" Target="../media/image2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13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6.png"/><Relationship Id="rId7" Type="http://schemas.openxmlformats.org/officeDocument/2006/relationships/image" Target="../media/image2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3" Type="http://schemas.openxmlformats.org/officeDocument/2006/relationships/image" Target="../media/image6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9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35996" y="1851670"/>
            <a:ext cx="3888432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Название проекта: 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«Игрушка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на века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!»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35996" y="699542"/>
            <a:ext cx="3642023" cy="33342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Номинация: </a:t>
            </a: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например, «аналоговые игрушки» или «наборы </a:t>
            </a:r>
          </a:p>
          <a:p>
            <a:pPr>
              <a:lnSpc>
                <a:spcPts val="1300"/>
              </a:lnSpc>
            </a:pP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для развивающих занятий и организации игр»</a:t>
            </a:r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5996" y="3291830"/>
            <a:ext cx="4212468" cy="8079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Автор / Лидер проекта: </a:t>
            </a: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Фамилия, Имя, Отчество</a:t>
            </a:r>
          </a:p>
          <a:p>
            <a:pPr>
              <a:lnSpc>
                <a:spcPts val="900"/>
              </a:lnSpc>
            </a:pPr>
            <a:endParaRPr lang="ru-RU" sz="1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>
              <a:lnSpc>
                <a:spcPts val="900"/>
              </a:lnSpc>
            </a:pP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Проектная команда: </a:t>
            </a: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список участников проекта</a:t>
            </a:r>
          </a:p>
          <a:p>
            <a:pPr>
              <a:lnSpc>
                <a:spcPts val="900"/>
              </a:lnSpc>
            </a:pPr>
            <a:endParaRPr lang="ru-RU" sz="1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>
              <a:lnSpc>
                <a:spcPts val="900"/>
              </a:lnSpc>
            </a:pP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Наставник: </a:t>
            </a:r>
            <a:r>
              <a:rPr lang="ru-RU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Фамилия, Имя, </a:t>
            </a: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Отчество</a:t>
            </a:r>
          </a:p>
          <a:p>
            <a:pPr>
              <a:lnSpc>
                <a:spcPts val="900"/>
              </a:lnSpc>
            </a:pPr>
            <a:endParaRPr lang="ru-RU" sz="1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>
              <a:lnSpc>
                <a:spcPts val="900"/>
              </a:lnSpc>
            </a:pP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Площадка:  </a:t>
            </a: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«Название» (город, область)</a:t>
            </a:r>
          </a:p>
        </p:txBody>
      </p:sp>
      <p:pic>
        <p:nvPicPr>
          <p:cNvPr id="13" name="Рисунок 12" descr="Лого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3509" y="127642"/>
            <a:ext cx="3434371" cy="47484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35995" y="1176775"/>
            <a:ext cx="4031553" cy="16671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Формат участия: </a:t>
            </a:r>
            <a:r>
              <a:rPr lang="ru-RU" sz="1000" dirty="0" smtClean="0"/>
              <a:t>индивидуальный</a:t>
            </a:r>
            <a:r>
              <a:rPr lang="ru-RU" sz="1000" dirty="0"/>
              <a:t>, </a:t>
            </a:r>
            <a:r>
              <a:rPr lang="ru-RU" sz="1000" dirty="0" smtClean="0"/>
              <a:t>или коллективный</a:t>
            </a:r>
            <a:r>
              <a:rPr lang="ru-RU" sz="1000" dirty="0"/>
              <a:t>, </a:t>
            </a:r>
            <a:r>
              <a:rPr lang="ru-RU" sz="1000" dirty="0" smtClean="0"/>
              <a:t>командный</a:t>
            </a: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3600" y="627063"/>
            <a:ext cx="2268240" cy="1492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ru-RU" sz="1600" b="1" dirty="0" smtClean="0">
                <a:solidFill>
                  <a:srgbClr val="0185B6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Бизнес-план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3600" y="1023578"/>
            <a:ext cx="3636392" cy="8335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Заполняется только для проектов, прошедших в очный тур.</a:t>
            </a:r>
          </a:p>
          <a:p>
            <a:pPr>
              <a:lnSpc>
                <a:spcPts val="1300"/>
              </a:lnSpc>
            </a:pPr>
            <a:endParaRPr lang="ru-RU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>
              <a:lnSpc>
                <a:spcPts val="1300"/>
              </a:lnSpc>
            </a:pPr>
            <a:r>
              <a:rPr lang="ru-RU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Расчет необходимых средств для производства и тиражирования продукта</a:t>
            </a:r>
            <a:endParaRPr lang="ru-RU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44108" y="4767994"/>
            <a:ext cx="2376264" cy="1177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lang="ru-RU" sz="6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БИЗНЕС-ПЛАН</a:t>
            </a:r>
          </a:p>
        </p:txBody>
      </p:sp>
      <p:pic>
        <p:nvPicPr>
          <p:cNvPr id="10" name="Рисунок 9" descr="Облака.png"/>
          <p:cNvPicPr>
            <a:picLocks noChangeAspect="1"/>
          </p:cNvPicPr>
          <p:nvPr/>
        </p:nvPicPr>
        <p:blipFill>
          <a:blip r:embed="rId2" cstate="print"/>
          <a:srcRect t="17800"/>
          <a:stretch>
            <a:fillRect/>
          </a:stretch>
        </p:blipFill>
        <p:spPr>
          <a:xfrm>
            <a:off x="7092280" y="0"/>
            <a:ext cx="1782051" cy="1059582"/>
          </a:xfrm>
          <a:prstGeom prst="rect">
            <a:avLst/>
          </a:prstGeom>
        </p:spPr>
      </p:pic>
      <p:pic>
        <p:nvPicPr>
          <p:cNvPr id="12" name="Рисунок 11" descr="Лого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1580" y="4695986"/>
            <a:ext cx="3996444" cy="262814"/>
          </a:xfrm>
          <a:prstGeom prst="rect">
            <a:avLst/>
          </a:prstGeom>
        </p:spPr>
      </p:pic>
      <p:pic>
        <p:nvPicPr>
          <p:cNvPr id="13" name="Рисунок 12" descr="Буллет около заголовк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56376" y="4709848"/>
            <a:ext cx="288032" cy="211704"/>
          </a:xfrm>
          <a:prstGeom prst="rect">
            <a:avLst/>
          </a:prstGeom>
        </p:spPr>
      </p:pic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46853"/>
              </p:ext>
            </p:extLst>
          </p:nvPr>
        </p:nvGraphicFramePr>
        <p:xfrm>
          <a:off x="863588" y="2319722"/>
          <a:ext cx="3600400" cy="160186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00200"/>
                <a:gridCol w="1800200"/>
              </a:tblGrid>
              <a:tr h="441208">
                <a:tc>
                  <a:txBody>
                    <a:bodyPr/>
                    <a:lstStyle/>
                    <a:p>
                      <a:r>
                        <a:rPr lang="ru-RU" sz="830" b="1" i="0" dirty="0" smtClean="0">
                          <a:ln w="6350"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Задача</a:t>
                      </a:r>
                      <a:endParaRPr lang="ru-RU" sz="830" b="1" i="0" dirty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30" b="1" i="0" dirty="0" smtClean="0">
                          <a:ln w="6350"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Средства</a:t>
                      </a:r>
                      <a:r>
                        <a:rPr lang="ru-RU" sz="830" b="1" i="0" baseline="0" dirty="0" smtClean="0">
                          <a:ln w="6350"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(руб.)</a:t>
                      </a:r>
                      <a:endParaRPr lang="ru-RU" sz="830" b="1" i="0" dirty="0" smtClean="0">
                        <a:ln w="6350"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3443">
                <a:tc>
                  <a:txBody>
                    <a:bodyPr/>
                    <a:lstStyle/>
                    <a:p>
                      <a:pPr marL="87313" indent="0"/>
                      <a:endParaRPr lang="ru-RU" sz="830" b="0" i="0" baseline="0" dirty="0">
                        <a:ln w="6350">
                          <a:noFill/>
                        </a:ln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/>
                      <a:endParaRPr lang="ru-RU" sz="830" b="0" i="0" baseline="0" dirty="0">
                        <a:ln w="6350">
                          <a:noFill/>
                        </a:ln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3443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30" b="0" i="0" baseline="0" dirty="0" smtClean="0">
                        <a:ln w="6350">
                          <a:noFill/>
                        </a:ln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30" b="0" i="0" baseline="0" dirty="0" smtClean="0">
                        <a:ln w="6350">
                          <a:noFill/>
                        </a:ln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3443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30" b="0" i="0" baseline="0" dirty="0" smtClean="0">
                        <a:ln w="6350">
                          <a:noFill/>
                        </a:ln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30" b="0" i="0" baseline="0" dirty="0" smtClean="0">
                        <a:ln w="6350">
                          <a:noFill/>
                        </a:ln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3443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30" b="0" i="0" baseline="0" dirty="0" smtClean="0">
                        <a:ln w="6350">
                          <a:noFill/>
                        </a:ln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30" b="0" i="0" baseline="0" dirty="0" smtClean="0">
                        <a:ln w="6350">
                          <a:noFill/>
                        </a:ln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3443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30" b="0" i="0" baseline="0" dirty="0" smtClean="0">
                        <a:ln w="6350">
                          <a:noFill/>
                        </a:ln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30" b="0" i="0" baseline="0" dirty="0" smtClean="0">
                        <a:ln w="6350">
                          <a:noFill/>
                        </a:ln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3443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30" b="0" i="0" baseline="0" dirty="0" smtClean="0">
                        <a:ln w="6350">
                          <a:noFill/>
                        </a:ln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30" b="0" i="0" baseline="0" dirty="0" smtClean="0">
                        <a:ln w="6350">
                          <a:noFill/>
                        </a:ln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5" name="Рисунок 14" descr="Иконка_пирамидки.png"/>
          <p:cNvPicPr>
            <a:picLocks noChangeAspect="1"/>
          </p:cNvPicPr>
          <p:nvPr/>
        </p:nvPicPr>
        <p:blipFill>
          <a:blip r:embed="rId5" cstate="print"/>
          <a:srcRect l="29294"/>
          <a:stretch>
            <a:fillRect/>
          </a:stretch>
        </p:blipFill>
        <p:spPr>
          <a:xfrm>
            <a:off x="0" y="3183818"/>
            <a:ext cx="957155" cy="1430868"/>
          </a:xfrm>
          <a:prstGeom prst="rect">
            <a:avLst/>
          </a:prstGeom>
        </p:spPr>
      </p:pic>
      <p:pic>
        <p:nvPicPr>
          <p:cNvPr id="16" name="Рисунок 15" descr="Буллет около заголовка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1540" y="519522"/>
            <a:ext cx="360039" cy="26462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680013" y="1726406"/>
            <a:ext cx="3960440" cy="11669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16000" indent="-216000">
              <a:lnSpc>
                <a:spcPts val="1300"/>
              </a:lnSpc>
              <a:buSzPct val="130000"/>
              <a:buBlip>
                <a:blip r:embed="rId7"/>
              </a:buBlip>
            </a:pP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</a:p>
          <a:p>
            <a:pPr marL="216000" indent="-216000">
              <a:lnSpc>
                <a:spcPts val="1300"/>
              </a:lnSpc>
              <a:buSzPct val="130000"/>
              <a:buBlip>
                <a:blip r:embed="rId7"/>
              </a:buBlip>
            </a:pPr>
            <a:endParaRPr lang="ru-RU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216000" indent="-216000">
              <a:lnSpc>
                <a:spcPts val="1300"/>
              </a:lnSpc>
              <a:buSzPct val="130000"/>
              <a:buBlip>
                <a:blip r:embed="rId7"/>
              </a:buBlip>
            </a:pP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</a:p>
          <a:p>
            <a:pPr marL="216000" indent="-216000">
              <a:lnSpc>
                <a:spcPts val="1300"/>
              </a:lnSpc>
              <a:buSzPct val="130000"/>
              <a:buBlip>
                <a:blip r:embed="rId7"/>
              </a:buBlip>
            </a:pPr>
            <a:endParaRPr lang="ru-RU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216000" indent="-216000">
              <a:lnSpc>
                <a:spcPts val="1300"/>
              </a:lnSpc>
              <a:buSzPct val="130000"/>
              <a:buBlip>
                <a:blip r:embed="rId7"/>
              </a:buBlip>
            </a:pP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  <a:p>
            <a:pPr marL="216000" indent="-216000">
              <a:lnSpc>
                <a:spcPts val="1300"/>
              </a:lnSpc>
              <a:buSzPct val="130000"/>
              <a:buBlip>
                <a:blip r:embed="rId7"/>
              </a:buBlip>
            </a:pPr>
            <a:endParaRPr lang="ru-RU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216000" indent="-216000">
              <a:lnSpc>
                <a:spcPts val="1300"/>
              </a:lnSpc>
              <a:buSzPct val="130000"/>
              <a:buBlip>
                <a:blip r:embed="rId7"/>
              </a:buBlip>
            </a:pP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742365" y="993207"/>
            <a:ext cx="35283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Ключевые показатели:</a:t>
            </a:r>
            <a:endParaRPr lang="ru-RU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3600" y="627063"/>
            <a:ext cx="6192676" cy="1492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ru-RU" sz="1600" b="1" dirty="0" smtClean="0">
                <a:solidFill>
                  <a:srgbClr val="0185B6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Перспективы развития и продвижения проекта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3600" y="1023578"/>
            <a:ext cx="6588720" cy="6668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Заполняется только для проектов, прошедших в очный тур.</a:t>
            </a:r>
          </a:p>
          <a:p>
            <a:pPr>
              <a:lnSpc>
                <a:spcPts val="1300"/>
              </a:lnSpc>
            </a:pPr>
            <a:endParaRPr lang="ru-RU" sz="1000" b="1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>
              <a:lnSpc>
                <a:spcPts val="1300"/>
              </a:lnSpc>
            </a:pPr>
            <a:r>
              <a:rPr lang="ru-RU" sz="1000" dirty="0" smtClean="0"/>
              <a:t>Описание возможностей </a:t>
            </a:r>
            <a:r>
              <a:rPr lang="ru-RU" sz="1000" dirty="0"/>
              <a:t>для развития проекта, коммерческого использования, промышленной реализации, </a:t>
            </a:r>
            <a:r>
              <a:rPr lang="ru-RU" sz="1000" dirty="0" smtClean="0"/>
              <a:t>масштабирования проекта, разработанных игровых и развивающих комплексов</a:t>
            </a: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44108" y="4767994"/>
            <a:ext cx="2376264" cy="1177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lang="ru-RU" sz="6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ПЕРСПЕКТИВЫ РАЗВИТИЯ И ПРОДВИЖЕНИЯ ПРОЕКТА</a:t>
            </a:r>
          </a:p>
        </p:txBody>
      </p:sp>
      <p:pic>
        <p:nvPicPr>
          <p:cNvPr id="12" name="Рисунок 11" descr="Лого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1580" y="4695986"/>
            <a:ext cx="3996444" cy="262814"/>
          </a:xfrm>
          <a:prstGeom prst="rect">
            <a:avLst/>
          </a:prstGeom>
        </p:spPr>
      </p:pic>
      <p:pic>
        <p:nvPicPr>
          <p:cNvPr id="13" name="Рисунок 12" descr="Буллет около заголовк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6376" y="4709848"/>
            <a:ext cx="288032" cy="211704"/>
          </a:xfrm>
          <a:prstGeom prst="rect">
            <a:avLst/>
          </a:prstGeom>
        </p:spPr>
      </p:pic>
      <p:pic>
        <p:nvPicPr>
          <p:cNvPr id="16" name="Рисунок 15" descr="Иконка_фотоаппарат.png"/>
          <p:cNvPicPr>
            <a:picLocks noChangeAspect="1"/>
          </p:cNvPicPr>
          <p:nvPr/>
        </p:nvPicPr>
        <p:blipFill>
          <a:blip r:embed="rId4" cstate="print"/>
          <a:srcRect l="21298"/>
          <a:stretch>
            <a:fillRect/>
          </a:stretch>
        </p:blipFill>
        <p:spPr>
          <a:xfrm>
            <a:off x="0" y="3725786"/>
            <a:ext cx="935088" cy="1258232"/>
          </a:xfrm>
          <a:prstGeom prst="rect">
            <a:avLst/>
          </a:prstGeom>
        </p:spPr>
      </p:pic>
      <p:pic>
        <p:nvPicPr>
          <p:cNvPr id="18" name="Рисунок 17" descr="Облака_2.png"/>
          <p:cNvPicPr>
            <a:picLocks noChangeAspect="1"/>
          </p:cNvPicPr>
          <p:nvPr/>
        </p:nvPicPr>
        <p:blipFill>
          <a:blip r:embed="rId5" cstate="print"/>
          <a:srcRect r="11945"/>
          <a:stretch>
            <a:fillRect/>
          </a:stretch>
        </p:blipFill>
        <p:spPr>
          <a:xfrm>
            <a:off x="7016923" y="87474"/>
            <a:ext cx="2127077" cy="1260140"/>
          </a:xfrm>
          <a:prstGeom prst="rect">
            <a:avLst/>
          </a:prstGeom>
        </p:spPr>
      </p:pic>
      <p:pic>
        <p:nvPicPr>
          <p:cNvPr id="11" name="Рисунок 10" descr="Буллет около заголовка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1540" y="519522"/>
            <a:ext cx="360039" cy="26462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63588" y="2247714"/>
            <a:ext cx="6624736" cy="11669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16000" indent="-216000">
              <a:lnSpc>
                <a:spcPts val="1300"/>
              </a:lnSpc>
              <a:buSzPct val="130000"/>
              <a:buBlip>
                <a:blip r:embed="rId7"/>
              </a:buBlip>
            </a:pP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</a:p>
          <a:p>
            <a:pPr marL="216000" indent="-216000">
              <a:lnSpc>
                <a:spcPts val="1300"/>
              </a:lnSpc>
              <a:buSzPct val="130000"/>
              <a:buBlip>
                <a:blip r:embed="rId7"/>
              </a:buBlip>
            </a:pPr>
            <a:endParaRPr lang="ru-RU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216000" indent="-216000">
              <a:lnSpc>
                <a:spcPts val="1300"/>
              </a:lnSpc>
              <a:buSzPct val="130000"/>
              <a:buBlip>
                <a:blip r:embed="rId7"/>
              </a:buBlip>
            </a:pP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</a:p>
          <a:p>
            <a:pPr marL="216000" indent="-216000">
              <a:lnSpc>
                <a:spcPts val="1300"/>
              </a:lnSpc>
              <a:buSzPct val="130000"/>
              <a:buBlip>
                <a:blip r:embed="rId7"/>
              </a:buBlip>
            </a:pPr>
            <a:endParaRPr lang="ru-RU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216000" indent="-216000">
              <a:lnSpc>
                <a:spcPts val="1300"/>
              </a:lnSpc>
              <a:buSzPct val="130000"/>
              <a:buBlip>
                <a:blip r:embed="rId7"/>
              </a:buBlip>
            </a:pP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  <a:p>
            <a:pPr marL="216000" indent="-216000">
              <a:lnSpc>
                <a:spcPts val="1300"/>
              </a:lnSpc>
              <a:buSzPct val="130000"/>
              <a:buBlip>
                <a:blip r:embed="rId7"/>
              </a:buBlip>
            </a:pPr>
            <a:endParaRPr lang="ru-RU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216000" indent="-216000">
              <a:lnSpc>
                <a:spcPts val="1300"/>
              </a:lnSpc>
              <a:buSzPct val="130000"/>
              <a:buBlip>
                <a:blip r:embed="rId7"/>
              </a:buBlip>
            </a:pP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45036" y="915566"/>
            <a:ext cx="2071080" cy="20210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ru-RU" sz="3200" dirty="0" smtClean="0">
                <a:solidFill>
                  <a:srgbClr val="0185B6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СПАСИБО!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5816" y="4407954"/>
            <a:ext cx="972108" cy="1292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000" b="1" u="sng" dirty="0" smtClean="0">
                <a:solidFill>
                  <a:srgbClr val="0185B6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igrussia2019</a:t>
            </a:r>
          </a:p>
        </p:txBody>
      </p:sp>
      <p:pic>
        <p:nvPicPr>
          <p:cNvPr id="36" name="Рисунок 35" descr="Лого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83868" y="1419622"/>
            <a:ext cx="2376264" cy="2267520"/>
          </a:xfrm>
          <a:prstGeom prst="rect">
            <a:avLst/>
          </a:prstGeom>
        </p:spPr>
      </p:pic>
      <p:pic>
        <p:nvPicPr>
          <p:cNvPr id="37" name="Рисунок 36" descr="вк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9852" y="4011910"/>
            <a:ext cx="353246" cy="334406"/>
          </a:xfrm>
          <a:prstGeom prst="rect">
            <a:avLst/>
          </a:prstGeom>
        </p:spPr>
      </p:pic>
      <p:pic>
        <p:nvPicPr>
          <p:cNvPr id="38" name="Рисунок 37" descr="инст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96484" y="4011910"/>
            <a:ext cx="353246" cy="334406"/>
          </a:xfrm>
          <a:prstGeom prst="rect">
            <a:avLst/>
          </a:prstGeom>
        </p:spPr>
      </p:pic>
      <p:pic>
        <p:nvPicPr>
          <p:cNvPr id="39" name="Рисунок 38" descr="фейс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91980" y="4011910"/>
            <a:ext cx="353246" cy="334406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4211960" y="4407954"/>
            <a:ext cx="670061" cy="1292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000" b="1" u="sng" dirty="0" err="1" smtClean="0">
                <a:solidFill>
                  <a:srgbClr val="00D39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igrussia</a:t>
            </a:r>
            <a:endParaRPr lang="en-US" sz="1000" b="1" u="sng" dirty="0" smtClean="0">
              <a:solidFill>
                <a:srgbClr val="00D39C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6076" y="4407954"/>
            <a:ext cx="850081" cy="1282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000" b="1" u="sng" dirty="0" err="1" smtClean="0">
                <a:solidFill>
                  <a:srgbClr val="FF005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igrussia</a:t>
            </a:r>
            <a:r>
              <a:rPr lang="ru-RU" sz="1000" b="1" u="sng" dirty="0" smtClean="0">
                <a:solidFill>
                  <a:srgbClr val="FF005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2019</a:t>
            </a:r>
            <a:endParaRPr lang="en-US" sz="1000" b="1" u="sng" dirty="0" smtClean="0">
              <a:solidFill>
                <a:srgbClr val="FF005C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31739" y="409826"/>
            <a:ext cx="6264697" cy="25776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1600" b="1" dirty="0" smtClean="0">
                <a:solidFill>
                  <a:srgbClr val="0185B6"/>
                </a:solidFill>
                <a:ea typeface="Roboto Light" pitchFamily="2" charset="0"/>
              </a:rPr>
              <a:t>ВНИМАНИЕ!</a:t>
            </a:r>
          </a:p>
          <a:p>
            <a:pPr>
              <a:lnSpc>
                <a:spcPts val="2000"/>
              </a:lnSpc>
            </a:pP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ea typeface="Roboto Light" pitchFamily="2" charset="0"/>
            </a:endParaRPr>
          </a:p>
          <a:p>
            <a:pPr>
              <a:lnSpc>
                <a:spcPts val="2300"/>
              </a:lnSpc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Roboto Light" pitchFamily="2" charset="0"/>
              </a:rPr>
              <a:t>При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ea typeface="Roboto Light" pitchFamily="2" charset="0"/>
              </a:rPr>
              <a:t>подготовке конкурсной презентации, вы можете использовать все внутренние элементы дизайна, например, для оформления цитат, создания маркированного списка или добавления фотографий, схем, чертежей или других иллюстративных материалов. </a:t>
            </a:r>
          </a:p>
          <a:p>
            <a:pPr>
              <a:lnSpc>
                <a:spcPts val="2300"/>
              </a:lnSpc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ea typeface="Roboto Light" pitchFamily="2" charset="0"/>
              </a:rPr>
              <a:t>Если же данные элементы не соответствуют вашей концепции, вы можете их 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ea typeface="Roboto Light" pitchFamily="2" charset="0"/>
              </a:rPr>
              <a:t>удалить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Roboto Light" pitchFamily="2" charset="0"/>
              </a:rPr>
              <a:t>.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ea typeface="Roboto Light" pitchFamily="2" charset="0"/>
            </a:endParaRPr>
          </a:p>
        </p:txBody>
      </p:sp>
      <p:pic>
        <p:nvPicPr>
          <p:cNvPr id="13" name="Рисунок 12" descr="Лого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3509" y="126902"/>
            <a:ext cx="1717185" cy="237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464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3600" y="627063"/>
            <a:ext cx="2268240" cy="1492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ru-RU" sz="1600" b="1" dirty="0" smtClean="0">
                <a:solidFill>
                  <a:srgbClr val="0185B6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Замысел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591530"/>
            <a:ext cx="4860540" cy="4032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63600" y="1275606"/>
            <a:ext cx="2484264" cy="6668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Характеристика замысла продукта / уникального изделия, с созданием которого был связан проект (игра, игрушка, средство развития).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3588" y="2691519"/>
            <a:ext cx="2376264" cy="5001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Добавляйте сюда рисунки</a:t>
            </a:r>
            <a:r>
              <a:rPr lang="ru-RU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, чертежи, модели и пр</a:t>
            </a: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., все, что навело вас на мысли по разработке данного проекта.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44108" y="4767994"/>
            <a:ext cx="2376264" cy="1177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lang="ru-RU" sz="6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ЗАМЫСЕЛ</a:t>
            </a:r>
          </a:p>
        </p:txBody>
      </p:sp>
      <p:pic>
        <p:nvPicPr>
          <p:cNvPr id="10" name="Рисунок 9" descr="Облак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62671" y="57514"/>
            <a:ext cx="837821" cy="606024"/>
          </a:xfrm>
          <a:prstGeom prst="rect">
            <a:avLst/>
          </a:prstGeom>
        </p:spPr>
      </p:pic>
      <p:pic>
        <p:nvPicPr>
          <p:cNvPr id="11" name="Рисунок 10" descr="Иконка_ракета.png"/>
          <p:cNvPicPr>
            <a:picLocks noChangeAspect="1"/>
          </p:cNvPicPr>
          <p:nvPr/>
        </p:nvPicPr>
        <p:blipFill>
          <a:blip r:embed="rId4" cstate="print"/>
          <a:srcRect l="26881"/>
          <a:stretch>
            <a:fillRect/>
          </a:stretch>
        </p:blipFill>
        <p:spPr>
          <a:xfrm>
            <a:off x="0" y="3111810"/>
            <a:ext cx="813626" cy="1603378"/>
          </a:xfrm>
          <a:prstGeom prst="rect">
            <a:avLst/>
          </a:prstGeom>
        </p:spPr>
      </p:pic>
      <p:pic>
        <p:nvPicPr>
          <p:cNvPr id="12" name="Рисунок 11" descr="Лого_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1580" y="4695986"/>
            <a:ext cx="3996444" cy="262814"/>
          </a:xfrm>
          <a:prstGeom prst="rect">
            <a:avLst/>
          </a:prstGeom>
        </p:spPr>
      </p:pic>
      <p:pic>
        <p:nvPicPr>
          <p:cNvPr id="13" name="Рисунок 12" descr="Буллет около заголовка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56376" y="4709848"/>
            <a:ext cx="288032" cy="211704"/>
          </a:xfrm>
          <a:prstGeom prst="rect">
            <a:avLst/>
          </a:prstGeom>
        </p:spPr>
      </p:pic>
      <p:pic>
        <p:nvPicPr>
          <p:cNvPr id="14" name="Рисунок 13" descr="Круг_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63600" y="1059582"/>
            <a:ext cx="203246" cy="200198"/>
          </a:xfrm>
          <a:prstGeom prst="rect">
            <a:avLst/>
          </a:prstGeom>
        </p:spPr>
      </p:pic>
      <p:pic>
        <p:nvPicPr>
          <p:cNvPr id="15" name="Рисунок 14" descr="Круг_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63600" y="2440400"/>
            <a:ext cx="219314" cy="216024"/>
          </a:xfrm>
          <a:prstGeom prst="rect">
            <a:avLst/>
          </a:prstGeom>
        </p:spPr>
      </p:pic>
      <p:pic>
        <p:nvPicPr>
          <p:cNvPr id="16" name="Рисунок 15" descr="Буллет около заголовка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31540" y="519522"/>
            <a:ext cx="360039" cy="2646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3600" y="627063"/>
            <a:ext cx="2268240" cy="1492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ru-RU" sz="1600" b="1" dirty="0" smtClean="0">
                <a:solidFill>
                  <a:srgbClr val="0185B6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Идея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9950" y="592138"/>
            <a:ext cx="3636466" cy="19796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63600" y="1023578"/>
            <a:ext cx="3528380" cy="3248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Описание используемых подходов и технологий, </a:t>
            </a:r>
          </a:p>
          <a:p>
            <a:pPr>
              <a:lnSpc>
                <a:spcPts val="1300"/>
              </a:lnSpc>
            </a:pP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с помощью которых замысел был реализован: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3588" y="1461914"/>
            <a:ext cx="3636404" cy="10002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16000" indent="-216000">
              <a:lnSpc>
                <a:spcPts val="1300"/>
              </a:lnSpc>
              <a:buSzPct val="130000"/>
              <a:buBlip>
                <a:blip r:embed="rId3"/>
              </a:buBlip>
            </a:pPr>
            <a:endParaRPr lang="ru-RU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216000" indent="-216000">
              <a:lnSpc>
                <a:spcPts val="1300"/>
              </a:lnSpc>
              <a:buSzPct val="130000"/>
              <a:buBlip>
                <a:blip r:embed="rId3"/>
              </a:buBlip>
            </a:pP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</a:p>
          <a:p>
            <a:pPr marL="216000" indent="-216000">
              <a:lnSpc>
                <a:spcPts val="1300"/>
              </a:lnSpc>
              <a:buSzPct val="130000"/>
              <a:buBlip>
                <a:blip r:embed="rId3"/>
              </a:buBlip>
            </a:pPr>
            <a:endParaRPr lang="ru-RU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216000" indent="-216000">
              <a:lnSpc>
                <a:spcPts val="1300"/>
              </a:lnSpc>
              <a:buSzPct val="130000"/>
              <a:buBlip>
                <a:blip r:embed="rId3"/>
              </a:buBlip>
            </a:pP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  <a:p>
            <a:pPr marL="216000" indent="-216000">
              <a:lnSpc>
                <a:spcPts val="1300"/>
              </a:lnSpc>
              <a:buSzPct val="130000"/>
              <a:buBlip>
                <a:blip r:embed="rId3"/>
              </a:buBlip>
            </a:pPr>
            <a:endParaRPr lang="ru-RU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216000" indent="-216000">
              <a:lnSpc>
                <a:spcPts val="1300"/>
              </a:lnSpc>
              <a:buSzPct val="130000"/>
              <a:buBlip>
                <a:blip r:embed="rId3"/>
              </a:buBlip>
            </a:pP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44108" y="4767994"/>
            <a:ext cx="2376264" cy="1177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lang="ru-RU" sz="6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ИДЕЯ</a:t>
            </a:r>
          </a:p>
        </p:txBody>
      </p:sp>
      <p:pic>
        <p:nvPicPr>
          <p:cNvPr id="10" name="Рисунок 9" descr="Облак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55876" y="227538"/>
            <a:ext cx="972108" cy="703158"/>
          </a:xfrm>
          <a:prstGeom prst="rect">
            <a:avLst/>
          </a:prstGeom>
        </p:spPr>
      </p:pic>
      <p:pic>
        <p:nvPicPr>
          <p:cNvPr id="12" name="Рисунок 11" descr="Лого_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1580" y="4695986"/>
            <a:ext cx="3996444" cy="262814"/>
          </a:xfrm>
          <a:prstGeom prst="rect">
            <a:avLst/>
          </a:prstGeom>
        </p:spPr>
      </p:pic>
      <p:pic>
        <p:nvPicPr>
          <p:cNvPr id="13" name="Рисунок 12" descr="Буллет около заголовка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56376" y="4709848"/>
            <a:ext cx="288032" cy="211704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4679950" y="2672398"/>
            <a:ext cx="3636466" cy="19796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Буллет около заголовка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31540" y="519522"/>
            <a:ext cx="360039" cy="264628"/>
          </a:xfrm>
          <a:prstGeom prst="rect">
            <a:avLst/>
          </a:prstGeom>
        </p:spPr>
      </p:pic>
      <p:pic>
        <p:nvPicPr>
          <p:cNvPr id="18" name="Рисунок 17" descr="Иконка_цепелин.png"/>
          <p:cNvPicPr>
            <a:picLocks noChangeAspect="1"/>
          </p:cNvPicPr>
          <p:nvPr/>
        </p:nvPicPr>
        <p:blipFill>
          <a:blip r:embed="rId8" cstate="print"/>
          <a:srcRect l="12212"/>
          <a:stretch>
            <a:fillRect/>
          </a:stretch>
        </p:blipFill>
        <p:spPr>
          <a:xfrm>
            <a:off x="0" y="3795886"/>
            <a:ext cx="1038920" cy="93610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3600" y="627063"/>
            <a:ext cx="2268240" cy="1492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ru-RU" sz="1600" b="1" dirty="0" smtClean="0">
                <a:solidFill>
                  <a:srgbClr val="0185B6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План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3648" y="1275606"/>
            <a:ext cx="1872208" cy="1542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Задача 1.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44108" y="4767994"/>
            <a:ext cx="2376264" cy="1177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lang="ru-RU" sz="6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ПЛАН</a:t>
            </a:r>
          </a:p>
        </p:txBody>
      </p:sp>
      <p:pic>
        <p:nvPicPr>
          <p:cNvPr id="12" name="Рисунок 11" descr="Лого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1580" y="4695986"/>
            <a:ext cx="3996444" cy="262814"/>
          </a:xfrm>
          <a:prstGeom prst="rect">
            <a:avLst/>
          </a:prstGeom>
        </p:spPr>
      </p:pic>
      <p:pic>
        <p:nvPicPr>
          <p:cNvPr id="13" name="Рисунок 12" descr="Буллет около заголовк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6376" y="4709848"/>
            <a:ext cx="288032" cy="211704"/>
          </a:xfrm>
          <a:prstGeom prst="rect">
            <a:avLst/>
          </a:prstGeom>
        </p:spPr>
      </p:pic>
      <p:pic>
        <p:nvPicPr>
          <p:cNvPr id="21" name="Рисунок 20" descr="Елочки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66616" y="162447"/>
            <a:ext cx="2425864" cy="1005147"/>
          </a:xfrm>
          <a:prstGeom prst="rect">
            <a:avLst/>
          </a:prstGeom>
        </p:spPr>
      </p:pic>
      <p:pic>
        <p:nvPicPr>
          <p:cNvPr id="22" name="Рисунок 21" descr="Иконка_кремль.png"/>
          <p:cNvPicPr>
            <a:picLocks noChangeAspect="1"/>
          </p:cNvPicPr>
          <p:nvPr/>
        </p:nvPicPr>
        <p:blipFill>
          <a:blip r:embed="rId5" cstate="print"/>
          <a:srcRect l="24314"/>
          <a:stretch>
            <a:fillRect/>
          </a:stretch>
        </p:blipFill>
        <p:spPr>
          <a:xfrm>
            <a:off x="0" y="3003798"/>
            <a:ext cx="1799692" cy="165618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403648" y="2585740"/>
            <a:ext cx="1872208" cy="1542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Задача 4 </a:t>
            </a:r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59932" y="1275606"/>
            <a:ext cx="1836204" cy="1542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Задача 2 </a:t>
            </a:r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59932" y="2585740"/>
            <a:ext cx="1872208" cy="1542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Задача 5</a:t>
            </a: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25332" y="1275606"/>
            <a:ext cx="1899096" cy="1542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Задача </a:t>
            </a: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3 </a:t>
            </a:r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25332" y="2585740"/>
            <a:ext cx="1971104" cy="1542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Задача </a:t>
            </a: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6 </a:t>
            </a:r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29" name="Рисунок 28" descr="Пункт_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8146" y="1167594"/>
            <a:ext cx="635502" cy="635502"/>
          </a:xfrm>
          <a:prstGeom prst="rect">
            <a:avLst/>
          </a:prstGeom>
        </p:spPr>
      </p:pic>
      <p:pic>
        <p:nvPicPr>
          <p:cNvPr id="30" name="Рисунок 29" descr="Пункт_2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311860" y="1167594"/>
            <a:ext cx="635502" cy="635502"/>
          </a:xfrm>
          <a:prstGeom prst="rect">
            <a:avLst/>
          </a:prstGeom>
        </p:spPr>
      </p:pic>
      <p:pic>
        <p:nvPicPr>
          <p:cNvPr id="31" name="Рисунок 30" descr="Пункт_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868144" y="1167594"/>
            <a:ext cx="633390" cy="635502"/>
          </a:xfrm>
          <a:prstGeom prst="rect">
            <a:avLst/>
          </a:prstGeom>
        </p:spPr>
      </p:pic>
      <p:pic>
        <p:nvPicPr>
          <p:cNvPr id="32" name="Рисунок 31" descr="Пункт_4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68146" y="2493102"/>
            <a:ext cx="635502" cy="633390"/>
          </a:xfrm>
          <a:prstGeom prst="rect">
            <a:avLst/>
          </a:prstGeom>
        </p:spPr>
      </p:pic>
      <p:pic>
        <p:nvPicPr>
          <p:cNvPr id="33" name="Рисунок 32" descr="Пункт_5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311860" y="2493102"/>
            <a:ext cx="635502" cy="633390"/>
          </a:xfrm>
          <a:prstGeom prst="rect">
            <a:avLst/>
          </a:prstGeom>
        </p:spPr>
      </p:pic>
      <p:pic>
        <p:nvPicPr>
          <p:cNvPr id="34" name="Рисунок 33" descr="Пункт_6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904148" y="2520783"/>
            <a:ext cx="568284" cy="555023"/>
          </a:xfrm>
          <a:prstGeom prst="rect">
            <a:avLst/>
          </a:prstGeom>
        </p:spPr>
      </p:pic>
      <p:pic>
        <p:nvPicPr>
          <p:cNvPr id="38" name="Рисунок 37" descr="Буллет около заголовка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31540" y="519522"/>
            <a:ext cx="360039" cy="264628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799692" y="4085076"/>
            <a:ext cx="2147670" cy="320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Чек-лист</a:t>
            </a:r>
            <a:r>
              <a:rPr lang="ru-RU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, внутреннее ТЗ, планирование работ по проекту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3600" y="627063"/>
            <a:ext cx="2268240" cy="1492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ru-RU" sz="1600" b="1" dirty="0" smtClean="0">
                <a:solidFill>
                  <a:srgbClr val="0185B6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Ресурсы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19475" y="592138"/>
            <a:ext cx="2304653" cy="16915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63600" y="1023578"/>
            <a:ext cx="2340248" cy="4915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Перечисление применяемых </a:t>
            </a:r>
          </a:p>
          <a:p>
            <a:pPr>
              <a:lnSpc>
                <a:spcPts val="1300"/>
              </a:lnSpc>
            </a:pP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в работе ресурсов, инструментов, </a:t>
            </a:r>
          </a:p>
          <a:p>
            <a:pPr>
              <a:lnSpc>
                <a:spcPts val="1300"/>
              </a:lnSpc>
            </a:pP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оборудования и т.д.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3588" y="1631749"/>
            <a:ext cx="2412268" cy="8335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16000" indent="-216000">
              <a:lnSpc>
                <a:spcPts val="1300"/>
              </a:lnSpc>
              <a:buSzPct val="130000"/>
              <a:buBlip>
                <a:blip r:embed="rId3"/>
              </a:buBlip>
            </a:pP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</a:p>
          <a:p>
            <a:pPr marL="216000" indent="-216000">
              <a:lnSpc>
                <a:spcPts val="1300"/>
              </a:lnSpc>
              <a:buSzPct val="130000"/>
              <a:buBlip>
                <a:blip r:embed="rId3"/>
              </a:buBlip>
            </a:pPr>
            <a:endParaRPr lang="ru-RU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216000" indent="-216000">
              <a:lnSpc>
                <a:spcPts val="1300"/>
              </a:lnSpc>
              <a:buSzPct val="130000"/>
              <a:buBlip>
                <a:blip r:embed="rId3"/>
              </a:buBlip>
            </a:pP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</a:p>
          <a:p>
            <a:pPr marL="216000" indent="-216000">
              <a:lnSpc>
                <a:spcPts val="1300"/>
              </a:lnSpc>
              <a:buSzPct val="130000"/>
              <a:buBlip>
                <a:blip r:embed="rId3"/>
              </a:buBlip>
            </a:pPr>
            <a:endParaRPr lang="ru-RU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216000" indent="-216000">
              <a:lnSpc>
                <a:spcPts val="1300"/>
              </a:lnSpc>
              <a:buSzPct val="130000"/>
              <a:buBlip>
                <a:blip r:embed="rId3"/>
              </a:buBlip>
            </a:pP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44108" y="4767994"/>
            <a:ext cx="2376264" cy="1177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lang="ru-RU" sz="6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РЕСУРСЫ</a:t>
            </a:r>
          </a:p>
        </p:txBody>
      </p:sp>
      <p:pic>
        <p:nvPicPr>
          <p:cNvPr id="10" name="Рисунок 9" descr="Облака.png"/>
          <p:cNvPicPr>
            <a:picLocks noChangeAspect="1"/>
          </p:cNvPicPr>
          <p:nvPr/>
        </p:nvPicPr>
        <p:blipFill>
          <a:blip r:embed="rId4" cstate="print"/>
          <a:srcRect t="41966"/>
          <a:stretch>
            <a:fillRect/>
          </a:stretch>
        </p:blipFill>
        <p:spPr>
          <a:xfrm>
            <a:off x="7370054" y="0"/>
            <a:ext cx="1666441" cy="699542"/>
          </a:xfrm>
          <a:prstGeom prst="rect">
            <a:avLst/>
          </a:prstGeom>
        </p:spPr>
      </p:pic>
      <p:pic>
        <p:nvPicPr>
          <p:cNvPr id="12" name="Рисунок 11" descr="Лого_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1580" y="4695986"/>
            <a:ext cx="3996444" cy="262814"/>
          </a:xfrm>
          <a:prstGeom prst="rect">
            <a:avLst/>
          </a:prstGeom>
        </p:spPr>
      </p:pic>
      <p:pic>
        <p:nvPicPr>
          <p:cNvPr id="13" name="Рисунок 12" descr="Буллет около заголовка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56376" y="4709848"/>
            <a:ext cx="288032" cy="211704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5946775" y="592138"/>
            <a:ext cx="2304653" cy="16915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419475" y="2408238"/>
            <a:ext cx="2304653" cy="16915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946775" y="2408238"/>
            <a:ext cx="2304653" cy="16915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 descr="Иконка_субмарин.png"/>
          <p:cNvPicPr>
            <a:picLocks noChangeAspect="1"/>
          </p:cNvPicPr>
          <p:nvPr/>
        </p:nvPicPr>
        <p:blipFill>
          <a:blip r:embed="rId7" cstate="print"/>
          <a:srcRect l="31279"/>
          <a:stretch>
            <a:fillRect/>
          </a:stretch>
        </p:blipFill>
        <p:spPr>
          <a:xfrm>
            <a:off x="0" y="3447936"/>
            <a:ext cx="1187624" cy="1320058"/>
          </a:xfrm>
          <a:prstGeom prst="rect">
            <a:avLst/>
          </a:prstGeom>
        </p:spPr>
      </p:pic>
      <p:pic>
        <p:nvPicPr>
          <p:cNvPr id="16" name="Рисунок 15" descr="Буллет около заголовка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31540" y="519522"/>
            <a:ext cx="360039" cy="26462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3600" y="627063"/>
            <a:ext cx="2268240" cy="1492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ru-RU" sz="1600" b="1" dirty="0" smtClean="0">
                <a:solidFill>
                  <a:srgbClr val="0185B6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Команда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5596" y="2866653"/>
            <a:ext cx="1548160" cy="8249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Автор проекта</a:t>
            </a:r>
          </a:p>
          <a:p>
            <a:pPr algn="ctr">
              <a:lnSpc>
                <a:spcPts val="1300"/>
              </a:lnSpc>
            </a:pPr>
            <a:endParaRPr lang="ru-RU" sz="1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ctr">
              <a:lnSpc>
                <a:spcPts val="1300"/>
              </a:lnSpc>
            </a:pPr>
            <a:endParaRPr lang="ru-RU" sz="1000" b="1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ctr">
              <a:lnSpc>
                <a:spcPts val="1300"/>
              </a:lnSpc>
            </a:pP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Имя Фамилия </a:t>
            </a:r>
          </a:p>
          <a:p>
            <a:pPr algn="ctr">
              <a:lnSpc>
                <a:spcPts val="1300"/>
              </a:lnSpc>
            </a:pPr>
            <a:endParaRPr lang="ru-RU" sz="1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44108" y="4767994"/>
            <a:ext cx="2376264" cy="1177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lang="ru-RU" sz="6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КОМАНДА</a:t>
            </a:r>
          </a:p>
        </p:txBody>
      </p:sp>
      <p:pic>
        <p:nvPicPr>
          <p:cNvPr id="12" name="Рисунок 11" descr="Лого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1580" y="4695986"/>
            <a:ext cx="3996444" cy="262814"/>
          </a:xfrm>
          <a:prstGeom prst="rect">
            <a:avLst/>
          </a:prstGeom>
        </p:spPr>
      </p:pic>
      <p:pic>
        <p:nvPicPr>
          <p:cNvPr id="13" name="Рисунок 12" descr="Буллет около заголовк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6376" y="4709848"/>
            <a:ext cx="288032" cy="211704"/>
          </a:xfrm>
          <a:prstGeom prst="rect">
            <a:avLst/>
          </a:prstGeom>
        </p:spPr>
      </p:pic>
      <p:pic>
        <p:nvPicPr>
          <p:cNvPr id="18" name="Рисунок 17" descr="Елочки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66616" y="162447"/>
            <a:ext cx="2425864" cy="1005147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821546" y="2866653"/>
            <a:ext cx="1548160" cy="8335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Лидер проектной </a:t>
            </a:r>
          </a:p>
          <a:p>
            <a:pPr algn="ctr">
              <a:lnSpc>
                <a:spcPts val="1300"/>
              </a:lnSpc>
            </a:pP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команды</a:t>
            </a:r>
          </a:p>
          <a:p>
            <a:pPr algn="ctr">
              <a:lnSpc>
                <a:spcPts val="1300"/>
              </a:lnSpc>
            </a:pPr>
            <a:endParaRPr lang="ru-RU" sz="1000" b="1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ctr">
              <a:lnSpc>
                <a:spcPts val="1300"/>
              </a:lnSpc>
            </a:pP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Имя Фамилия </a:t>
            </a:r>
          </a:p>
          <a:p>
            <a:pPr algn="ctr">
              <a:lnSpc>
                <a:spcPts val="1300"/>
              </a:lnSpc>
            </a:pPr>
            <a:endParaRPr lang="ru-RU" sz="1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45596" y="2866653"/>
            <a:ext cx="1548160" cy="8249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Участник проекта</a:t>
            </a:r>
          </a:p>
          <a:p>
            <a:pPr algn="ctr">
              <a:lnSpc>
                <a:spcPts val="1300"/>
              </a:lnSpc>
            </a:pPr>
            <a:endParaRPr lang="ru-RU" sz="1000" b="1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ctr">
              <a:lnSpc>
                <a:spcPts val="1300"/>
              </a:lnSpc>
            </a:pPr>
            <a:endParaRPr lang="ru-RU" sz="1000" b="1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ctr">
              <a:lnSpc>
                <a:spcPts val="1300"/>
              </a:lnSpc>
            </a:pP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Имя Фамилия </a:t>
            </a:r>
          </a:p>
          <a:p>
            <a:pPr algn="ctr">
              <a:lnSpc>
                <a:spcPts val="1300"/>
              </a:lnSpc>
            </a:pPr>
            <a:endParaRPr lang="ru-RU" sz="1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18846" y="2866653"/>
            <a:ext cx="1548160" cy="8249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Наставник</a:t>
            </a:r>
          </a:p>
          <a:p>
            <a:pPr algn="ctr">
              <a:lnSpc>
                <a:spcPts val="1300"/>
              </a:lnSpc>
            </a:pPr>
            <a:endParaRPr lang="ru-RU" sz="1000" b="1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ctr">
              <a:lnSpc>
                <a:spcPts val="1300"/>
              </a:lnSpc>
            </a:pPr>
            <a:endParaRPr lang="ru-RU" sz="1000" b="1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ctr">
              <a:lnSpc>
                <a:spcPts val="1300"/>
              </a:lnSpc>
            </a:pP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Имя Фамилия </a:t>
            </a:r>
          </a:p>
          <a:p>
            <a:pPr algn="ctr">
              <a:lnSpc>
                <a:spcPts val="1300"/>
              </a:lnSpc>
            </a:pPr>
            <a:endParaRPr lang="ru-RU" sz="1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187624" y="1635646"/>
            <a:ext cx="1044116" cy="1044116"/>
          </a:xfrm>
          <a:prstGeom prst="ellipse">
            <a:avLst/>
          </a:prstGeom>
          <a:blipFill>
            <a:blip r:embed="rId5" cstate="print"/>
            <a:stretch>
              <a:fillRect/>
            </a:stretch>
          </a:blipFill>
          <a:ln w="22225">
            <a:solidFill>
              <a:srgbClr val="018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105324" y="1635646"/>
            <a:ext cx="1044116" cy="1044116"/>
          </a:xfrm>
          <a:prstGeom prst="ellipse">
            <a:avLst/>
          </a:prstGeom>
          <a:blipFill>
            <a:blip r:embed="rId6" cstate="print"/>
            <a:stretch>
              <a:fillRect/>
            </a:stretch>
          </a:blipFill>
          <a:ln w="22225">
            <a:solidFill>
              <a:srgbClr val="018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997624" y="1635646"/>
            <a:ext cx="1044116" cy="1044116"/>
          </a:xfrm>
          <a:prstGeom prst="ellipse">
            <a:avLst/>
          </a:prstGeom>
          <a:blipFill>
            <a:blip r:embed="rId7" cstate="print"/>
            <a:stretch>
              <a:fillRect/>
            </a:stretch>
          </a:blipFill>
          <a:ln w="22225">
            <a:solidFill>
              <a:srgbClr val="018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6896274" y="1635646"/>
            <a:ext cx="1044116" cy="1044116"/>
          </a:xfrm>
          <a:prstGeom prst="ellipse">
            <a:avLst/>
          </a:prstGeom>
          <a:blipFill>
            <a:blip r:embed="rId8" cstate="print"/>
            <a:stretch>
              <a:fillRect/>
            </a:stretch>
          </a:blipFill>
          <a:ln w="22225">
            <a:solidFill>
              <a:srgbClr val="018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Буллет около заголовка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31540" y="519522"/>
            <a:ext cx="360039" cy="26462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63600" y="1023578"/>
            <a:ext cx="4212456" cy="3334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Представление </a:t>
            </a: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членов </a:t>
            </a:r>
            <a:r>
              <a:rPr lang="ru-RU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проектной команды с </a:t>
            </a: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фиксацией </a:t>
            </a:r>
            <a:r>
              <a:rPr lang="ru-RU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вклада каждого из участников в </a:t>
            </a: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реализацию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3600" y="627063"/>
            <a:ext cx="2268240" cy="1492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ru-RU" sz="1600" b="1" dirty="0" smtClean="0">
                <a:solidFill>
                  <a:srgbClr val="0185B6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Этапы работы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3588" y="2859782"/>
            <a:ext cx="1728192" cy="4876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000" dirty="0"/>
              <a:t>Воспроизведение хода работ по реализации проекта</a:t>
            </a:r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44108" y="4767994"/>
            <a:ext cx="2376264" cy="1177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lang="ru-RU" sz="6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ЭТАПЫ РАБОТЫ</a:t>
            </a:r>
          </a:p>
        </p:txBody>
      </p:sp>
      <p:pic>
        <p:nvPicPr>
          <p:cNvPr id="12" name="Рисунок 11" descr="Лого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1580" y="4695986"/>
            <a:ext cx="3996444" cy="262814"/>
          </a:xfrm>
          <a:prstGeom prst="rect">
            <a:avLst/>
          </a:prstGeom>
        </p:spPr>
      </p:pic>
      <p:pic>
        <p:nvPicPr>
          <p:cNvPr id="13" name="Рисунок 12" descr="Буллет около заголовк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6376" y="4709848"/>
            <a:ext cx="288032" cy="211704"/>
          </a:xfrm>
          <a:prstGeom prst="rect">
            <a:avLst/>
          </a:prstGeom>
        </p:spPr>
      </p:pic>
      <p:pic>
        <p:nvPicPr>
          <p:cNvPr id="14" name="Рисунок 13" descr="Круг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4658" y="2607754"/>
            <a:ext cx="203246" cy="200198"/>
          </a:xfrm>
          <a:prstGeom prst="rect">
            <a:avLst/>
          </a:prstGeom>
        </p:spPr>
      </p:pic>
      <p:pic>
        <p:nvPicPr>
          <p:cNvPr id="17" name="Рисунок 16" descr="Елочки_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66616" y="162447"/>
            <a:ext cx="2425864" cy="1005147"/>
          </a:xfrm>
          <a:prstGeom prst="rect">
            <a:avLst/>
          </a:prstGeom>
        </p:spPr>
      </p:pic>
      <p:pic>
        <p:nvPicPr>
          <p:cNvPr id="18" name="Рисунок 17" descr="Круг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8304" y="2607754"/>
            <a:ext cx="203246" cy="200198"/>
          </a:xfrm>
          <a:prstGeom prst="rect">
            <a:avLst/>
          </a:prstGeom>
        </p:spPr>
      </p:pic>
      <p:pic>
        <p:nvPicPr>
          <p:cNvPr id="19" name="Рисунок 18" descr="Круг_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32806" y="2607754"/>
            <a:ext cx="219314" cy="216024"/>
          </a:xfrm>
          <a:prstGeom prst="rect">
            <a:avLst/>
          </a:prstGeom>
        </p:spPr>
      </p:pic>
      <p:pic>
        <p:nvPicPr>
          <p:cNvPr id="20" name="Рисунок 19" descr="Иконка_паравоз.png"/>
          <p:cNvPicPr>
            <a:picLocks noChangeAspect="1"/>
          </p:cNvPicPr>
          <p:nvPr/>
        </p:nvPicPr>
        <p:blipFill>
          <a:blip r:embed="rId7" cstate="print"/>
          <a:srcRect l="10286"/>
          <a:stretch>
            <a:fillRect/>
          </a:stretch>
        </p:blipFill>
        <p:spPr>
          <a:xfrm>
            <a:off x="0" y="3651870"/>
            <a:ext cx="1265970" cy="972108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863588" y="1383618"/>
            <a:ext cx="1728192" cy="10435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751004" y="2859782"/>
            <a:ext cx="1712984" cy="320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000" dirty="0"/>
              <a:t>Визуализация предпринятых </a:t>
            </a:r>
            <a:r>
              <a:rPr lang="ru-RU" sz="1000" dirty="0" smtClean="0"/>
              <a:t>действий</a:t>
            </a:r>
            <a:endParaRPr lang="ru-RU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751004" y="1383618"/>
            <a:ext cx="1728192" cy="10435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644008" y="2859782"/>
            <a:ext cx="1728192" cy="6668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000" dirty="0"/>
              <a:t>Р</a:t>
            </a:r>
            <a:r>
              <a:rPr lang="ru-RU" sz="1000" dirty="0" smtClean="0"/>
              <a:t>азмещение </a:t>
            </a:r>
            <a:r>
              <a:rPr lang="ru-RU" sz="1000" dirty="0"/>
              <a:t>рисунков, схем, фотографий, иллюстрирующих основные этапы работы</a:t>
            </a:r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650142" y="1383618"/>
            <a:ext cx="1728192" cy="10435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6543419" y="2859782"/>
            <a:ext cx="1712984" cy="384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ru-RU" sz="1000" dirty="0"/>
              <a:t>Описание </a:t>
            </a:r>
            <a:r>
              <a:rPr lang="ru-RU" sz="1000" dirty="0" smtClean="0"/>
              <a:t>возможностей, </a:t>
            </a:r>
            <a:r>
              <a:rPr lang="ru-RU" sz="1000" dirty="0"/>
              <a:t>на которой был проведен комплекс </a:t>
            </a:r>
            <a:r>
              <a:rPr lang="ru-RU" sz="1000" dirty="0" smtClean="0"/>
              <a:t>работ</a:t>
            </a: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543419" y="1383618"/>
            <a:ext cx="1728192" cy="10435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Рисунок 27" descr="Буллет около заголовка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31540" y="519522"/>
            <a:ext cx="360039" cy="264628"/>
          </a:xfrm>
          <a:prstGeom prst="rect">
            <a:avLst/>
          </a:prstGeom>
        </p:spPr>
      </p:pic>
      <p:pic>
        <p:nvPicPr>
          <p:cNvPr id="29" name="Рисунок 28" descr="Круг_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83668" y="2607754"/>
            <a:ext cx="219314" cy="21602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3600" y="627063"/>
            <a:ext cx="2268240" cy="1492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ru-RU" sz="1600" b="1" dirty="0" smtClean="0">
                <a:solidFill>
                  <a:srgbClr val="0185B6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Результаты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3600" y="1023578"/>
            <a:ext cx="2340248" cy="8335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Покажите итог своей деятельности,</a:t>
            </a:r>
          </a:p>
          <a:p>
            <a:pPr>
              <a:lnSpc>
                <a:spcPts val="1300"/>
              </a:lnSpc>
            </a:pP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охарактеризуйте полученный продукт или уникальное изделие (прототип, чертеж или 3D-модель).</a:t>
            </a:r>
          </a:p>
          <a:p>
            <a:pPr>
              <a:lnSpc>
                <a:spcPts val="1300"/>
              </a:lnSpc>
            </a:pPr>
            <a:endParaRPr lang="ru-RU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44108" y="4767994"/>
            <a:ext cx="2376264" cy="1177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lang="ru-RU" sz="6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РЕЗУЛЬТАТЫ</a:t>
            </a:r>
          </a:p>
        </p:txBody>
      </p:sp>
      <p:pic>
        <p:nvPicPr>
          <p:cNvPr id="10" name="Рисунок 9" descr="Облака.png"/>
          <p:cNvPicPr>
            <a:picLocks noChangeAspect="1"/>
          </p:cNvPicPr>
          <p:nvPr/>
        </p:nvPicPr>
        <p:blipFill>
          <a:blip r:embed="rId3" cstate="print"/>
          <a:srcRect t="41966"/>
          <a:stretch>
            <a:fillRect/>
          </a:stretch>
        </p:blipFill>
        <p:spPr>
          <a:xfrm>
            <a:off x="7370054" y="0"/>
            <a:ext cx="1666441" cy="699542"/>
          </a:xfrm>
          <a:prstGeom prst="rect">
            <a:avLst/>
          </a:prstGeom>
        </p:spPr>
      </p:pic>
      <p:pic>
        <p:nvPicPr>
          <p:cNvPr id="12" name="Рисунок 11" descr="Лого_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1580" y="4695986"/>
            <a:ext cx="3996444" cy="262814"/>
          </a:xfrm>
          <a:prstGeom prst="rect">
            <a:avLst/>
          </a:prstGeom>
        </p:spPr>
      </p:pic>
      <p:pic>
        <p:nvPicPr>
          <p:cNvPr id="13" name="Рисунок 12" descr="Буллет около заголовка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56376" y="4709848"/>
            <a:ext cx="288032" cy="211704"/>
          </a:xfrm>
          <a:prstGeom prst="rect">
            <a:avLst/>
          </a:prstGeom>
        </p:spPr>
      </p:pic>
      <p:pic>
        <p:nvPicPr>
          <p:cNvPr id="16" name="Рисунок 15" descr="Иконка_нло.png"/>
          <p:cNvPicPr>
            <a:picLocks noChangeAspect="1"/>
          </p:cNvPicPr>
          <p:nvPr/>
        </p:nvPicPr>
        <p:blipFill>
          <a:blip r:embed="rId6" cstate="print"/>
          <a:srcRect l="38701"/>
          <a:stretch>
            <a:fillRect/>
          </a:stretch>
        </p:blipFill>
        <p:spPr>
          <a:xfrm>
            <a:off x="0" y="3615866"/>
            <a:ext cx="913249" cy="108012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3419872" y="591530"/>
            <a:ext cx="4860540" cy="40324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 descr="Буллет около заголовка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31540" y="519522"/>
            <a:ext cx="360039" cy="26462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91579" y="1920731"/>
            <a:ext cx="2412268" cy="23339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16000" indent="-216000">
              <a:lnSpc>
                <a:spcPts val="1300"/>
              </a:lnSpc>
              <a:buSzPct val="130000"/>
              <a:buBlip>
                <a:blip r:embed="rId9"/>
              </a:buBlip>
            </a:pPr>
            <a:r>
              <a:rPr lang="ru-RU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Показ основных итогов проекта с помощью рисунков, </a:t>
            </a: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схем, </a:t>
            </a:r>
            <a:r>
              <a:rPr lang="ru-RU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фото и пр</a:t>
            </a: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  <a:p>
            <a:pPr>
              <a:lnSpc>
                <a:spcPts val="1300"/>
              </a:lnSpc>
              <a:buSzPct val="130000"/>
            </a:pPr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216000" indent="-216000">
              <a:lnSpc>
                <a:spcPts val="1300"/>
              </a:lnSpc>
              <a:buSzPct val="130000"/>
              <a:buBlip>
                <a:blip r:embed="rId9"/>
              </a:buBlip>
            </a:pPr>
            <a:r>
              <a:rPr lang="ru-RU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Лаконичное изложение практической, экономической, социальной и иной значимости </a:t>
            </a: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проекта</a:t>
            </a:r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216000" indent="-216000">
              <a:lnSpc>
                <a:spcPts val="1300"/>
              </a:lnSpc>
              <a:buSzPct val="130000"/>
              <a:buBlip>
                <a:blip r:embed="rId9"/>
              </a:buBlip>
            </a:pPr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216000" indent="-216000">
              <a:lnSpc>
                <a:spcPts val="1300"/>
              </a:lnSpc>
              <a:buSzPct val="130000"/>
              <a:buBlip>
                <a:blip r:embed="rId9"/>
              </a:buBlip>
            </a:pPr>
            <a:r>
              <a:rPr lang="ru-RU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Выявление соответствия и взаимосвязи поставленной проблемы (задачи) и полученного результата, включая соотнесение плана (ТЗ) и полученных </a:t>
            </a: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результатов</a:t>
            </a:r>
            <a:r>
              <a:rPr lang="ru-RU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рефлексия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3600" y="627063"/>
            <a:ext cx="6192676" cy="1492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ru-RU" sz="1600" b="1" dirty="0" smtClean="0">
                <a:solidFill>
                  <a:srgbClr val="0185B6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5 ключевых шагов для развития проекта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11760" y="3003798"/>
            <a:ext cx="1728192" cy="1542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Шаг </a:t>
            </a: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2.</a:t>
            </a:r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44108" y="4767994"/>
            <a:ext cx="2376264" cy="1177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lang="ru-RU" sz="6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5 КЛЮЧЕВЫХ ШАГОВ ДЛЯ РАЗВИТИЯ ПРОЕКТА</a:t>
            </a:r>
          </a:p>
        </p:txBody>
      </p:sp>
      <p:pic>
        <p:nvPicPr>
          <p:cNvPr id="12" name="Рисунок 11" descr="Лого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1580" y="4695986"/>
            <a:ext cx="3996444" cy="262814"/>
          </a:xfrm>
          <a:prstGeom prst="rect">
            <a:avLst/>
          </a:prstGeom>
        </p:spPr>
      </p:pic>
      <p:pic>
        <p:nvPicPr>
          <p:cNvPr id="13" name="Рисунок 12" descr="Буллет около заголовк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6376" y="4709848"/>
            <a:ext cx="288032" cy="21170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935046" y="1158853"/>
            <a:ext cx="1753078" cy="1542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Шаг </a:t>
            </a: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3.</a:t>
            </a:r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12354" y="1158853"/>
            <a:ext cx="1592094" cy="1542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Шаг </a:t>
            </a: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5.</a:t>
            </a:r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77344" y="3003798"/>
            <a:ext cx="1728192" cy="1542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Шаг </a:t>
            </a: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4.</a:t>
            </a:r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19" name="Рисунок 18" descr="Иконка_цепелин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9792" y="1131590"/>
            <a:ext cx="1001375" cy="792088"/>
          </a:xfrm>
          <a:prstGeom prst="rect">
            <a:avLst/>
          </a:prstGeom>
        </p:spPr>
      </p:pic>
      <p:pic>
        <p:nvPicPr>
          <p:cNvPr id="20" name="Рисунок 19" descr="Пункт_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1301" y="2299443"/>
            <a:ext cx="596343" cy="596343"/>
          </a:xfrm>
          <a:prstGeom prst="rect">
            <a:avLst/>
          </a:prstGeom>
        </p:spPr>
      </p:pic>
      <p:pic>
        <p:nvPicPr>
          <p:cNvPr id="21" name="Рисунок 20" descr="Пункт_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319473" y="2299443"/>
            <a:ext cx="596343" cy="596343"/>
          </a:xfrm>
          <a:prstGeom prst="rect">
            <a:avLst/>
          </a:prstGeom>
        </p:spPr>
      </p:pic>
      <p:pic>
        <p:nvPicPr>
          <p:cNvPr id="22" name="Рисунок 21" descr="Пункт_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69627" y="2299443"/>
            <a:ext cx="594361" cy="596343"/>
          </a:xfrm>
          <a:prstGeom prst="rect">
            <a:avLst/>
          </a:prstGeom>
        </p:spPr>
      </p:pic>
      <p:pic>
        <p:nvPicPr>
          <p:cNvPr id="23" name="Рисунок 22" descr="Пункт_4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415817" y="2299443"/>
            <a:ext cx="596343" cy="594361"/>
          </a:xfrm>
          <a:prstGeom prst="rect">
            <a:avLst/>
          </a:prstGeom>
        </p:spPr>
      </p:pic>
      <p:pic>
        <p:nvPicPr>
          <p:cNvPr id="24" name="Рисунок 23" descr="Пункт_5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963989" y="2299443"/>
            <a:ext cx="596343" cy="594361"/>
          </a:xfrm>
          <a:prstGeom prst="rect">
            <a:avLst/>
          </a:prstGeom>
        </p:spPr>
      </p:pic>
      <p:pic>
        <p:nvPicPr>
          <p:cNvPr id="26" name="Рисунок 25" descr="Иконка_субмарин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211961" y="3579862"/>
            <a:ext cx="1050472" cy="802390"/>
          </a:xfrm>
          <a:prstGeom prst="rect">
            <a:avLst/>
          </a:prstGeom>
        </p:spPr>
      </p:pic>
      <p:pic>
        <p:nvPicPr>
          <p:cNvPr id="27" name="Рисунок 26" descr="рельсы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367644" y="2499742"/>
            <a:ext cx="1008112" cy="191727"/>
          </a:xfrm>
          <a:prstGeom prst="rect">
            <a:avLst/>
          </a:prstGeom>
        </p:spPr>
      </p:pic>
      <p:pic>
        <p:nvPicPr>
          <p:cNvPr id="28" name="Рисунок 27" descr="рельсы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891644" y="2499742"/>
            <a:ext cx="1008112" cy="191727"/>
          </a:xfrm>
          <a:prstGeom prst="rect">
            <a:avLst/>
          </a:prstGeom>
        </p:spPr>
      </p:pic>
      <p:pic>
        <p:nvPicPr>
          <p:cNvPr id="29" name="Рисунок 28" descr="рельсы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444951" y="2499742"/>
            <a:ext cx="1008112" cy="191727"/>
          </a:xfrm>
          <a:prstGeom prst="rect">
            <a:avLst/>
          </a:prstGeom>
        </p:spPr>
      </p:pic>
      <p:pic>
        <p:nvPicPr>
          <p:cNvPr id="30" name="Рисунок 29" descr="рельсы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998259" y="2499742"/>
            <a:ext cx="1008112" cy="191727"/>
          </a:xfrm>
          <a:prstGeom prst="rect">
            <a:avLst/>
          </a:prstGeom>
        </p:spPr>
      </p:pic>
      <p:pic>
        <p:nvPicPr>
          <p:cNvPr id="31" name="Рисунок 30" descr="Иконка_паравоз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736338" y="2139702"/>
            <a:ext cx="1012126" cy="697243"/>
          </a:xfrm>
          <a:prstGeom prst="rect">
            <a:avLst/>
          </a:prstGeom>
        </p:spPr>
      </p:pic>
      <p:pic>
        <p:nvPicPr>
          <p:cNvPr id="32" name="Рисунок 31" descr="Елочки_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400092" y="483518"/>
            <a:ext cx="1548172" cy="1246279"/>
          </a:xfrm>
          <a:prstGeom prst="rect">
            <a:avLst/>
          </a:prstGeom>
        </p:spPr>
      </p:pic>
      <p:pic>
        <p:nvPicPr>
          <p:cNvPr id="33" name="Рисунок 32" descr="Елочки_3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59532" y="3043113"/>
            <a:ext cx="1315795" cy="1436849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910492" y="1158853"/>
            <a:ext cx="1753296" cy="1542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Шаг 1.</a:t>
            </a:r>
          </a:p>
        </p:txBody>
      </p:sp>
      <p:pic>
        <p:nvPicPr>
          <p:cNvPr id="35" name="Рисунок 34" descr="Буллет около заголовка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431540" y="519522"/>
            <a:ext cx="360039" cy="264628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5429220" y="3647632"/>
            <a:ext cx="3319244" cy="6668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Краткая характеристика шагов, необходимых для развития проекта, привлечения новых пользователей, широкого использования игрового или развивающего комплекса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grussia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1501</TotalTime>
  <Words>485</Words>
  <Application>Microsoft Office PowerPoint</Application>
  <PresentationFormat>Экран (16:9)</PresentationFormat>
  <Paragraphs>125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0</dc:title>
  <dc:creator>Dima</dc:creator>
  <cp:lastModifiedBy>Марьяна</cp:lastModifiedBy>
  <cp:revision>13</cp:revision>
  <dcterms:created xsi:type="dcterms:W3CDTF">2019-02-05T15:13:29Z</dcterms:created>
  <dcterms:modified xsi:type="dcterms:W3CDTF">2019-02-15T08:51:17Z</dcterms:modified>
</cp:coreProperties>
</file>