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7" r:id="rId2"/>
    <p:sldId id="288" r:id="rId3"/>
    <p:sldId id="289" r:id="rId4"/>
    <p:sldId id="281" r:id="rId5"/>
    <p:sldId id="285" r:id="rId6"/>
    <p:sldId id="290" r:id="rId7"/>
    <p:sldId id="291" r:id="rId8"/>
    <p:sldId id="282" r:id="rId9"/>
    <p:sldId id="283" r:id="rId10"/>
    <p:sldId id="292" r:id="rId11"/>
    <p:sldId id="293" r:id="rId12"/>
    <p:sldId id="286" r:id="rId1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BEB2"/>
    <a:srgbClr val="1D787D"/>
    <a:srgbClr val="488FFF"/>
    <a:srgbClr val="FEC254"/>
    <a:srgbClr val="60C640"/>
    <a:srgbClr val="989898"/>
    <a:srgbClr val="B20005"/>
    <a:srgbClr val="C9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3728" autoAdjust="0"/>
  </p:normalViewPr>
  <p:slideViewPr>
    <p:cSldViewPr>
      <p:cViewPr varScale="1">
        <p:scale>
          <a:sx n="138" d="100"/>
          <a:sy n="138" d="100"/>
        </p:scale>
        <p:origin x="750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E5068-3BC9-446E-91BC-6AE064861DEA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233B2-6335-4293-8671-B597919E1F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680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645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2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336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671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31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9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08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590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602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819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185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8ABD2-2C57-4164-9D35-35C60E7915BC}" type="datetimeFigureOut">
              <a:rPr lang="ru-RU" smtClean="0"/>
              <a:pPr/>
              <a:t>16.01.2021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77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4110237" y="825346"/>
            <a:ext cx="4656832" cy="39066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Создава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9198" y="771550"/>
            <a:ext cx="2115520" cy="136815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3528" y="2424667"/>
            <a:ext cx="4968552" cy="14362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dirty="0" smtClean="0">
                <a:latin typeface="Roboto Light" pitchFamily="2" charset="0"/>
                <a:ea typeface="Roboto Light" pitchFamily="2" charset="0"/>
              </a:rPr>
              <a:t>Название проекта</a:t>
            </a:r>
          </a:p>
          <a:p>
            <a:pPr>
              <a:lnSpc>
                <a:spcPts val="2800"/>
              </a:lnSpc>
            </a:pPr>
            <a:r>
              <a:rPr lang="ru-RU" sz="2800" dirty="0" smtClean="0">
                <a:latin typeface="Roboto Light" pitchFamily="2" charset="0"/>
                <a:ea typeface="Roboto Light" pitchFamily="2" charset="0"/>
              </a:rPr>
              <a:t>«______________________</a:t>
            </a:r>
          </a:p>
          <a:p>
            <a:pPr>
              <a:lnSpc>
                <a:spcPts val="2800"/>
              </a:lnSpc>
            </a:pPr>
            <a:r>
              <a:rPr lang="ru-RU" sz="2800" dirty="0" smtClean="0">
                <a:latin typeface="Roboto Light" pitchFamily="2" charset="0"/>
                <a:ea typeface="Roboto Light" pitchFamily="2" charset="0"/>
              </a:rPr>
              <a:t>_______________________</a:t>
            </a:r>
          </a:p>
          <a:p>
            <a:pPr>
              <a:lnSpc>
                <a:spcPts val="2800"/>
              </a:lnSpc>
            </a:pPr>
            <a:r>
              <a:rPr lang="ru-RU" sz="2800" dirty="0" smtClean="0">
                <a:latin typeface="Roboto Light" pitchFamily="2" charset="0"/>
                <a:ea typeface="Roboto Light" pitchFamily="2" charset="0"/>
              </a:rPr>
              <a:t>_______________________»</a:t>
            </a:r>
            <a:endParaRPr lang="ru-RU" sz="2800" dirty="0"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13" name="Рисунок 12" descr="Создавай_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6866" y="825346"/>
            <a:ext cx="4656832" cy="390664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39552" y="4193381"/>
            <a:ext cx="3744416" cy="5386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</a:pPr>
            <a:r>
              <a:rPr lang="ru-RU" sz="1400" dirty="0" smtClean="0">
                <a:latin typeface="Roboto Condensed Light" pitchFamily="2" charset="0"/>
                <a:ea typeface="Roboto Condensed Light" pitchFamily="2" charset="0"/>
              </a:rPr>
              <a:t>Автор проекта:  </a:t>
            </a:r>
            <a:r>
              <a:rPr lang="ru-RU" sz="1400" b="1" dirty="0" smtClean="0">
                <a:latin typeface="Roboto Condensed Light" pitchFamily="2" charset="0"/>
                <a:ea typeface="Roboto Condensed Light" pitchFamily="2" charset="0"/>
              </a:rPr>
              <a:t>Имя, Фамилия</a:t>
            </a:r>
          </a:p>
          <a:p>
            <a:pPr>
              <a:lnSpc>
                <a:spcPts val="1400"/>
              </a:lnSpc>
            </a:pPr>
            <a:r>
              <a:rPr lang="ru-RU" sz="1400" dirty="0" smtClean="0">
                <a:latin typeface="Roboto Condensed Light" pitchFamily="2" charset="0"/>
                <a:ea typeface="Roboto Condensed Light" pitchFamily="2" charset="0"/>
              </a:rPr>
              <a:t>Кружок: </a:t>
            </a:r>
            <a:r>
              <a:rPr lang="ru-RU" sz="1400" b="1" dirty="0" smtClean="0">
                <a:latin typeface="Roboto Condensed Light" pitchFamily="2" charset="0"/>
                <a:ea typeface="Roboto Condensed Light" pitchFamily="2" charset="0"/>
              </a:rPr>
              <a:t>«Название» (город, область)</a:t>
            </a:r>
          </a:p>
          <a:p>
            <a:pPr>
              <a:lnSpc>
                <a:spcPts val="1400"/>
              </a:lnSpc>
            </a:pPr>
            <a:r>
              <a:rPr lang="ru-RU" sz="1400" dirty="0" smtClean="0">
                <a:latin typeface="Roboto Condensed Light" pitchFamily="2" charset="0"/>
                <a:ea typeface="Roboto Condensed Light" pitchFamily="2" charset="0"/>
              </a:rPr>
              <a:t>Наставник: </a:t>
            </a:r>
            <a:r>
              <a:rPr lang="ru-RU" sz="1400" b="1" dirty="0" smtClean="0">
                <a:latin typeface="Roboto Condensed Light" pitchFamily="2" charset="0"/>
                <a:ea typeface="Roboto Condensed Light" pitchFamily="2" charset="0"/>
              </a:rPr>
              <a:t>Имя, </a:t>
            </a:r>
            <a:r>
              <a:rPr lang="ru-RU" sz="1400" b="1" dirty="0">
                <a:latin typeface="Roboto Condensed Light" pitchFamily="2" charset="0"/>
                <a:ea typeface="Roboto Condensed Light" pitchFamily="2" charset="0"/>
              </a:rPr>
              <a:t>Фамилия</a:t>
            </a:r>
          </a:p>
        </p:txBody>
      </p:sp>
      <p:pic>
        <p:nvPicPr>
          <p:cNvPr id="11" name="Рисунок 10" descr="Шапка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114053"/>
            <a:ext cx="8450170" cy="441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5098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11510"/>
            <a:ext cx="2592288" cy="3770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Итоги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3968" y="3651870"/>
            <a:ext cx="4176464" cy="7181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Возникли ли в процессе исследования новые задачи? </a:t>
            </a:r>
          </a:p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В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чём были трудности?</a:t>
            </a:r>
          </a:p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Какие новые знания были приобретены в ходе работы над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проектом?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1044116" cy="72008"/>
          </a:xfrm>
          <a:prstGeom prst="rect">
            <a:avLst/>
          </a:prstGeom>
          <a:solidFill>
            <a:srgbClr val="5EBEB2"/>
          </a:solidFill>
          <a:ln>
            <a:solidFill>
              <a:srgbClr val="5E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355976" y="1000348"/>
            <a:ext cx="4392488" cy="4655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Фиксация полученных компетенций участников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проекта (1 слайд) </a:t>
            </a:r>
            <a:endParaRPr lang="ru-RU" sz="16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99992" y="3003798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83968" y="2859782"/>
            <a:ext cx="4176464" cy="576064"/>
          </a:xfrm>
          <a:prstGeom prst="rect">
            <a:avLst/>
          </a:prstGeom>
          <a:noFill/>
          <a:ln w="3175">
            <a:solidFill>
              <a:srgbClr val="5E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" name="Группа 11"/>
          <p:cNvGrpSpPr/>
          <p:nvPr/>
        </p:nvGrpSpPr>
        <p:grpSpPr>
          <a:xfrm>
            <a:off x="611560" y="987574"/>
            <a:ext cx="3384376" cy="3384376"/>
            <a:chOff x="5220072" y="987574"/>
            <a:chExt cx="3384376" cy="3384376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29" name="Рисунок 28" descr="кавычки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72907" y="3320814"/>
            <a:ext cx="265298" cy="230063"/>
          </a:xfrm>
          <a:prstGeom prst="rect">
            <a:avLst/>
          </a:prstGeom>
        </p:spPr>
      </p:pic>
      <p:pic>
        <p:nvPicPr>
          <p:cNvPr id="30" name="Рисунок 29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168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11510"/>
            <a:ext cx="2592288" cy="3770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Перспективы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58" y="771550"/>
            <a:ext cx="2851517" cy="72008"/>
          </a:xfrm>
          <a:prstGeom prst="rect">
            <a:avLst/>
          </a:prstGeom>
          <a:solidFill>
            <a:srgbClr val="5EBEB2"/>
          </a:solidFill>
          <a:ln>
            <a:solidFill>
              <a:srgbClr val="5E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11560" y="1000348"/>
            <a:ext cx="3672408" cy="11541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Описание возможностей 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для развития проекта, коммерческого использования, промышленной реализации,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масштабирования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/>
            </a:r>
            <a:br>
              <a:rPr lang="ru-RU" sz="1600" dirty="0" smtClean="0">
                <a:latin typeface="Roboto" pitchFamily="2" charset="0"/>
                <a:ea typeface="Roboto" pitchFamily="2" charset="0"/>
              </a:rPr>
            </a:br>
            <a:r>
              <a:rPr lang="ru-RU" sz="1600" dirty="0" smtClean="0">
                <a:latin typeface="Roboto" pitchFamily="2" charset="0"/>
                <a:ea typeface="Roboto" pitchFamily="2" charset="0"/>
              </a:rPr>
              <a:t>(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1 слайд).</a:t>
            </a:r>
            <a:endParaRPr lang="ru-RU" sz="1600" dirty="0">
              <a:latin typeface="Roboto" pitchFamily="2" charset="0"/>
              <a:ea typeface="Roboto" pitchFamily="2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5125489" y="909411"/>
            <a:ext cx="3384376" cy="3384376"/>
            <a:chOff x="5220072" y="987574"/>
            <a:chExt cx="3384376" cy="3384376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grpSp>
          <p:nvGrpSpPr>
            <p:cNvPr id="21" name="Группа 20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2" name="Группа 21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Группа 22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8" name="TextBox 27"/>
          <p:cNvSpPr txBox="1"/>
          <p:nvPr/>
        </p:nvSpPr>
        <p:spPr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17" name="Рисунок 16" descr="Подва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335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314155" y="1923678"/>
            <a:ext cx="2448272" cy="1368152"/>
            <a:chOff x="5220072" y="987574"/>
            <a:chExt cx="3384376" cy="3384376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6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17" name="Группа 16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Группа 17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19" name="Прямая соединительная линия 18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Прямая соединительная линия 19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3" name="TextBox 22"/>
          <p:cNvSpPr txBox="1"/>
          <p:nvPr/>
        </p:nvSpPr>
        <p:spPr>
          <a:xfrm>
            <a:off x="325913" y="2418541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06620" y="2123409"/>
            <a:ext cx="3962914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  <a:buBlip>
                <a:blip r:embed="rId2"/>
              </a:buBlip>
            </a:pP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!</a:t>
            </a:r>
          </a:p>
          <a:p>
            <a:pPr>
              <a:lnSpc>
                <a:spcPts val="2000"/>
              </a:lnSpc>
              <a:buBlip>
                <a:blip r:embed="rId2"/>
              </a:buBlip>
            </a:pP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?</a:t>
            </a:r>
            <a:endParaRPr lang="ru-RU" sz="1600" dirty="0" smtClean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>
              <a:lnSpc>
                <a:spcPts val="2000"/>
              </a:lnSpc>
              <a:buBlip>
                <a:blip r:embed="rId2"/>
              </a:buBlip>
            </a:pP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*  </a:t>
            </a:r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09022" y="1015511"/>
            <a:ext cx="61788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 smtClean="0">
                <a:latin typeface="Roboto"/>
              </a:rPr>
              <a:t>«Необходимость – мать всех изобретений»</a:t>
            </a:r>
          </a:p>
          <a:p>
            <a:pPr algn="ctr"/>
            <a:r>
              <a:rPr lang="ru-RU" sz="1400" i="1" dirty="0" smtClean="0">
                <a:latin typeface="Roboto"/>
              </a:rPr>
              <a:t>Платон</a:t>
            </a:r>
            <a:endParaRPr lang="ru-RU" sz="1400" i="1" dirty="0">
              <a:latin typeface="Roboto"/>
            </a:endParaRPr>
          </a:p>
        </p:txBody>
      </p:sp>
      <p:pic>
        <p:nvPicPr>
          <p:cNvPr id="26" name="Рисунок 25" descr="Создавай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6245" y="709736"/>
            <a:ext cx="1754654" cy="1134772"/>
          </a:xfrm>
          <a:prstGeom prst="rect">
            <a:avLst/>
          </a:prstGeom>
        </p:spPr>
      </p:pic>
      <p:sp>
        <p:nvSpPr>
          <p:cNvPr id="27" name="Прямоугольник 26"/>
          <p:cNvSpPr/>
          <p:nvPr/>
        </p:nvSpPr>
        <p:spPr>
          <a:xfrm>
            <a:off x="2452884" y="1015511"/>
            <a:ext cx="6291167" cy="523221"/>
          </a:xfrm>
          <a:prstGeom prst="rect">
            <a:avLst/>
          </a:prstGeom>
          <a:noFill/>
          <a:ln w="3175">
            <a:solidFill>
              <a:srgbClr val="5E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" name="Рисунок 27" descr="кавычки_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93682" y="1423700"/>
            <a:ext cx="265298" cy="230063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314155" y="3459571"/>
            <a:ext cx="8578325" cy="12824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</a:pP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itchFamily="2" charset="0"/>
                <a:ea typeface="Roboto Light" pitchFamily="2" charset="0"/>
              </a:rPr>
              <a:t>При подготовке конкурсной презентации, вы можете использовать все внутренние элементы дизайна, например, для оформления цитат, создания маркированного списка или добавления фотографий, схем, чертежей или других иллюстративных материалов. </a:t>
            </a:r>
          </a:p>
          <a:p>
            <a:pPr>
              <a:lnSpc>
                <a:spcPts val="2000"/>
              </a:lnSpc>
            </a:pP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itchFamily="2" charset="0"/>
                <a:ea typeface="Roboto Light" pitchFamily="2" charset="0"/>
              </a:rPr>
              <a:t>Если же данные элементы не соответствуют вашей концепции, вы можете их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itchFamily="2" charset="0"/>
                <a:ea typeface="Roboto Light" pitchFamily="2" charset="0"/>
              </a:rPr>
              <a:t>удалить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itchFamily="2" charset="0"/>
                <a:ea typeface="Roboto Light" pitchFamily="2" charset="0"/>
              </a:rPr>
              <a:t>.</a:t>
            </a:r>
          </a:p>
          <a:p>
            <a:pPr>
              <a:lnSpc>
                <a:spcPts val="2000"/>
              </a:lnSpc>
            </a:pP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Light" pitchFamily="2" charset="0"/>
                <a:ea typeface="Roboto Light" pitchFamily="2" charset="0"/>
              </a:rPr>
              <a:t>Вашим помощником в подготовке презентации может стать инструкция, размещенная на сайте конкурса</a:t>
            </a: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25" name="Рисунок 24" descr="Шапка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528" y="114053"/>
            <a:ext cx="8450170" cy="441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600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11510"/>
            <a:ext cx="2592288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Проблема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2860749"/>
            <a:ext cx="4176464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  <a:buBlip>
                <a:blip r:embed="rId2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Что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именно вы сделали?</a:t>
            </a:r>
          </a:p>
          <a:p>
            <a:pPr>
              <a:lnSpc>
                <a:spcPts val="16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Какую проблему / задачу оно решает?</a:t>
            </a:r>
          </a:p>
          <a:p>
            <a:pPr>
              <a:lnSpc>
                <a:spcPts val="1600"/>
              </a:lnSpc>
              <a:buBlip>
                <a:blip r:embed="rId2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Для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чего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и кому нужен данный проект? 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>
              <a:lnSpc>
                <a:spcPts val="1600"/>
              </a:lnSpc>
              <a:buBlip>
                <a:blip r:embed="rId2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Что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этот проект может изменить в жизни человека / общества? </a:t>
            </a:r>
            <a:endParaRPr lang="ru-RU" sz="1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>
              <a:lnSpc>
                <a:spcPts val="16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Кто заказчик или потребитель результатов проекта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?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1836204" cy="72008"/>
          </a:xfrm>
          <a:prstGeom prst="rect">
            <a:avLst/>
          </a:prstGeom>
          <a:solidFill>
            <a:srgbClr val="5EB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11560" y="1000348"/>
            <a:ext cx="3312368" cy="6924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Опишите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проблемы или задачи, 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для решения которой выполнялся проект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(1-2 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слайда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).</a:t>
            </a:r>
            <a:endParaRPr lang="ru-RU" sz="16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5576" y="2268911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</a:t>
            </a: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вопросы: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11560" y="2088978"/>
            <a:ext cx="4176464" cy="576064"/>
          </a:xfrm>
          <a:prstGeom prst="rect">
            <a:avLst/>
          </a:prstGeom>
          <a:noFill/>
          <a:ln w="3175">
            <a:solidFill>
              <a:srgbClr val="5E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кавычки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75686" y="2550010"/>
            <a:ext cx="265298" cy="230063"/>
          </a:xfrm>
          <a:prstGeom prst="rect">
            <a:avLst/>
          </a:prstGeom>
        </p:spPr>
      </p:pic>
      <p:grpSp>
        <p:nvGrpSpPr>
          <p:cNvPr id="12" name="Группа 11"/>
          <p:cNvGrpSpPr/>
          <p:nvPr/>
        </p:nvGrpSpPr>
        <p:grpSpPr>
          <a:xfrm>
            <a:off x="5220072" y="987574"/>
            <a:ext cx="3384376" cy="3384376"/>
            <a:chOff x="5220072" y="987574"/>
            <a:chExt cx="3384376" cy="3384376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7" name="TextBox 26"/>
          <p:cNvSpPr txBox="1"/>
          <p:nvPr/>
        </p:nvSpPr>
        <p:spPr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29" name="Рисунок 28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745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11510"/>
            <a:ext cx="2592288" cy="3770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Проблема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2067" y="3599108"/>
            <a:ext cx="3904837" cy="10259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  <a:buBlip>
                <a:blip r:embed="rId2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Какие есть аналоги (технологии, методы, устройства, исследования)? </a:t>
            </a:r>
          </a:p>
          <a:p>
            <a:pPr>
              <a:lnSpc>
                <a:spcPts val="1600"/>
              </a:lnSpc>
              <a:buBlip>
                <a:blip r:embed="rId2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В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чем их достоинства и недостатки? </a:t>
            </a:r>
            <a:endParaRPr lang="ru-RU" sz="1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>
              <a:lnSpc>
                <a:spcPts val="16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Насколько проект отвечает на актуальные вызовы (технологические, социокультурные)?</a:t>
            </a:r>
            <a:endParaRPr lang="ru-RU" sz="1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1584176" cy="72008"/>
          </a:xfrm>
          <a:prstGeom prst="rect">
            <a:avLst/>
          </a:prstGeom>
          <a:solidFill>
            <a:srgbClr val="5EB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5EBEB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559" y="1000348"/>
            <a:ext cx="3942325" cy="1846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Презентация изобретения с 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позиций актуальности, востребованности, распространенности и существенности.</a:t>
            </a:r>
          </a:p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Оценка новизны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: наличие общеизвестных решений или имеющихся примеров реализации.</a:t>
            </a:r>
          </a:p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Характеристика уникальности проектной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идеи.</a:t>
            </a:r>
            <a:endParaRPr lang="ru-RU" sz="16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2068" y="3115983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вопросы: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4761" y="2943367"/>
            <a:ext cx="3982144" cy="576064"/>
          </a:xfrm>
          <a:prstGeom prst="rect">
            <a:avLst/>
          </a:prstGeom>
          <a:noFill/>
          <a:ln w="3175">
            <a:solidFill>
              <a:srgbClr val="5E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9" name="Группа 18"/>
          <p:cNvGrpSpPr/>
          <p:nvPr/>
        </p:nvGrpSpPr>
        <p:grpSpPr>
          <a:xfrm>
            <a:off x="5125489" y="909411"/>
            <a:ext cx="3384376" cy="3384376"/>
            <a:chOff x="5220072" y="987574"/>
            <a:chExt cx="3384376" cy="3384376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grpSp>
          <p:nvGrpSpPr>
            <p:cNvPr id="21" name="Группа 20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2" name="Группа 21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Группа 22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8" name="TextBox 27"/>
          <p:cNvSpPr txBox="1"/>
          <p:nvPr/>
        </p:nvSpPr>
        <p:spPr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31" name="Рисунок 30" descr="кавычки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26934" y="3401661"/>
            <a:ext cx="265298" cy="230063"/>
          </a:xfrm>
          <a:prstGeom prst="rect">
            <a:avLst/>
          </a:prstGeom>
        </p:spPr>
      </p:pic>
      <p:pic>
        <p:nvPicPr>
          <p:cNvPr id="33" name="Рисунок 32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385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11510"/>
            <a:ext cx="2592288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Идея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3651870"/>
            <a:ext cx="4176464" cy="8976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 решить поставленную задачу?</a:t>
            </a:r>
          </a:p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Какие общепринятые методы работы, технологии, методики применяются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?</a:t>
            </a:r>
          </a:p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Какие новые технологии / инструменты используются в проекте?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864096" cy="72008"/>
          </a:xfrm>
          <a:prstGeom prst="rect">
            <a:avLst/>
          </a:prstGeom>
          <a:solidFill>
            <a:srgbClr val="5EB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11560" y="1000348"/>
            <a:ext cx="3672408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Опишите используемые подходы и </a:t>
            </a:r>
          </a:p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технологии (1-2 слайда) </a:t>
            </a:r>
            <a:endParaRPr lang="ru-RU" sz="1600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5576" y="3003798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39552" y="2859782"/>
            <a:ext cx="4176464" cy="576064"/>
          </a:xfrm>
          <a:prstGeom prst="rect">
            <a:avLst/>
          </a:prstGeom>
          <a:noFill/>
          <a:ln w="3175">
            <a:solidFill>
              <a:srgbClr val="5E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кавычки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3291830"/>
            <a:ext cx="265298" cy="230063"/>
          </a:xfrm>
          <a:prstGeom prst="rect">
            <a:avLst/>
          </a:prstGeom>
        </p:spPr>
      </p:pic>
      <p:grpSp>
        <p:nvGrpSpPr>
          <p:cNvPr id="12" name="Группа 11"/>
          <p:cNvGrpSpPr/>
          <p:nvPr/>
        </p:nvGrpSpPr>
        <p:grpSpPr>
          <a:xfrm>
            <a:off x="5220072" y="987574"/>
            <a:ext cx="3384376" cy="3384376"/>
            <a:chOff x="5220072" y="987574"/>
            <a:chExt cx="3384376" cy="3384376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7" name="TextBox 26"/>
          <p:cNvSpPr txBox="1"/>
          <p:nvPr/>
        </p:nvSpPr>
        <p:spPr>
          <a:xfrm>
            <a:off x="5292080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29" name="Рисунок 28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736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59" y="411510"/>
            <a:ext cx="3969525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План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19960" y="1088182"/>
            <a:ext cx="3672408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Представьте план работы над проектом </a:t>
            </a:r>
          </a:p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(1 слайд) </a:t>
            </a:r>
          </a:p>
        </p:txBody>
      </p:sp>
      <p:grpSp>
        <p:nvGrpSpPr>
          <p:cNvPr id="29" name="Группа 28"/>
          <p:cNvGrpSpPr/>
          <p:nvPr/>
        </p:nvGrpSpPr>
        <p:grpSpPr>
          <a:xfrm>
            <a:off x="611559" y="1088182"/>
            <a:ext cx="1496227" cy="836127"/>
            <a:chOff x="5220072" y="987575"/>
            <a:chExt cx="3384376" cy="3384375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1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32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8" name="Группа 37"/>
          <p:cNvGrpSpPr/>
          <p:nvPr/>
        </p:nvGrpSpPr>
        <p:grpSpPr>
          <a:xfrm>
            <a:off x="627119" y="2248138"/>
            <a:ext cx="1496227" cy="836127"/>
            <a:chOff x="5220072" y="987575"/>
            <a:chExt cx="3384376" cy="3384375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4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7" name="Группа 46"/>
          <p:cNvGrpSpPr/>
          <p:nvPr/>
        </p:nvGrpSpPr>
        <p:grpSpPr>
          <a:xfrm>
            <a:off x="611558" y="3378298"/>
            <a:ext cx="1496227" cy="836127"/>
            <a:chOff x="5220072" y="987575"/>
            <a:chExt cx="3384376" cy="3384375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9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50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6" name="Прямоугольник 55"/>
          <p:cNvSpPr/>
          <p:nvPr/>
        </p:nvSpPr>
        <p:spPr>
          <a:xfrm flipV="1">
            <a:off x="611559" y="771550"/>
            <a:ext cx="955037" cy="72008"/>
          </a:xfrm>
          <a:prstGeom prst="rect">
            <a:avLst/>
          </a:prstGeom>
          <a:solidFill>
            <a:srgbClr val="5EB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7" name="Рисунок 56" descr="Подвал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365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59" y="411510"/>
            <a:ext cx="3969525" cy="3770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Ресурсы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1692188" cy="72008"/>
          </a:xfrm>
          <a:prstGeom prst="rect">
            <a:avLst/>
          </a:prstGeom>
          <a:solidFill>
            <a:srgbClr val="5EBEB2"/>
          </a:solidFill>
          <a:ln>
            <a:solidFill>
              <a:srgbClr val="5E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136466" y="1123762"/>
            <a:ext cx="4027821" cy="6924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Перечислите применяемые 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в работе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ресурсы, оборудование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и 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т.д.</a:t>
            </a:r>
          </a:p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(1 слайд) </a:t>
            </a:r>
          </a:p>
        </p:txBody>
      </p:sp>
      <p:grpSp>
        <p:nvGrpSpPr>
          <p:cNvPr id="29" name="Группа 28"/>
          <p:cNvGrpSpPr/>
          <p:nvPr/>
        </p:nvGrpSpPr>
        <p:grpSpPr>
          <a:xfrm>
            <a:off x="611559" y="1088182"/>
            <a:ext cx="1496227" cy="836127"/>
            <a:chOff x="5220072" y="987575"/>
            <a:chExt cx="3384376" cy="3384375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1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32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8" name="Группа 37"/>
          <p:cNvGrpSpPr/>
          <p:nvPr/>
        </p:nvGrpSpPr>
        <p:grpSpPr>
          <a:xfrm>
            <a:off x="627119" y="2248138"/>
            <a:ext cx="1496227" cy="836127"/>
            <a:chOff x="5220072" y="987575"/>
            <a:chExt cx="3384376" cy="3384375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4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7" name="Группа 46"/>
          <p:cNvGrpSpPr/>
          <p:nvPr/>
        </p:nvGrpSpPr>
        <p:grpSpPr>
          <a:xfrm>
            <a:off x="611558" y="3378298"/>
            <a:ext cx="1496227" cy="836127"/>
            <a:chOff x="5220072" y="987575"/>
            <a:chExt cx="3384376" cy="3384375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9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50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8" name="Прямоугольник 57"/>
          <p:cNvSpPr/>
          <p:nvPr/>
        </p:nvSpPr>
        <p:spPr>
          <a:xfrm>
            <a:off x="4067944" y="2594705"/>
            <a:ext cx="4176464" cy="576064"/>
          </a:xfrm>
          <a:prstGeom prst="rect">
            <a:avLst/>
          </a:prstGeom>
          <a:noFill/>
          <a:ln w="3175">
            <a:solidFill>
              <a:srgbClr val="5E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4251794" y="2767321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вопросы: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067944" y="3302758"/>
            <a:ext cx="4616159" cy="5129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  <a:buBlip>
                <a:blip r:embed="rId2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Каким образом?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(Описание используемого оборудования, ресурсов, технологий и т.д.).</a:t>
            </a: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pic>
        <p:nvPicPr>
          <p:cNvPr id="59" name="Рисунок 58" descr="кавычки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360" y="3076337"/>
            <a:ext cx="265298" cy="230063"/>
          </a:xfrm>
          <a:prstGeom prst="rect">
            <a:avLst/>
          </a:prstGeom>
        </p:spPr>
      </p:pic>
      <p:pic>
        <p:nvPicPr>
          <p:cNvPr id="61" name="Рисунок 60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191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59" y="411510"/>
            <a:ext cx="3969525" cy="3770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Команда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1" y="771550"/>
            <a:ext cx="1692188" cy="72008"/>
          </a:xfrm>
          <a:prstGeom prst="rect">
            <a:avLst/>
          </a:prstGeom>
          <a:solidFill>
            <a:srgbClr val="5EBEB2"/>
          </a:solidFill>
          <a:ln>
            <a:solidFill>
              <a:srgbClr val="5E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136466" y="1123762"/>
            <a:ext cx="4027821" cy="6963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Расскажите о себе: представьте </a:t>
            </a:r>
            <a:r>
              <a:rPr lang="ru-RU" sz="1600" dirty="0">
                <a:latin typeface="Roboto" pitchFamily="2" charset="0"/>
                <a:ea typeface="Roboto" pitchFamily="2" charset="0"/>
              </a:rPr>
              <a:t>автора проекта / лидера проектной команды, всех членов проектной команды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(1 слайд) </a:t>
            </a:r>
          </a:p>
        </p:txBody>
      </p:sp>
      <p:grpSp>
        <p:nvGrpSpPr>
          <p:cNvPr id="29" name="Группа 28"/>
          <p:cNvGrpSpPr/>
          <p:nvPr/>
        </p:nvGrpSpPr>
        <p:grpSpPr>
          <a:xfrm>
            <a:off x="611559" y="1088182"/>
            <a:ext cx="1496227" cy="836127"/>
            <a:chOff x="5220072" y="987575"/>
            <a:chExt cx="3384376" cy="3384375"/>
          </a:xfrm>
        </p:grpSpPr>
        <p:sp>
          <p:nvSpPr>
            <p:cNvPr id="30" name="Прямоугольник 29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1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32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8" name="Группа 37"/>
          <p:cNvGrpSpPr/>
          <p:nvPr/>
        </p:nvGrpSpPr>
        <p:grpSpPr>
          <a:xfrm>
            <a:off x="627119" y="2248138"/>
            <a:ext cx="1496227" cy="836127"/>
            <a:chOff x="5220072" y="987575"/>
            <a:chExt cx="3384376" cy="3384375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4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7" name="Группа 46"/>
          <p:cNvGrpSpPr/>
          <p:nvPr/>
        </p:nvGrpSpPr>
        <p:grpSpPr>
          <a:xfrm>
            <a:off x="611558" y="3378298"/>
            <a:ext cx="1496227" cy="836127"/>
            <a:chOff x="5220072" y="987575"/>
            <a:chExt cx="3384376" cy="3384375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5220072" y="987575"/>
              <a:ext cx="3384376" cy="33843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9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50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4" name="Прямая соединительная линия 53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58" name="Прямоугольник 57"/>
          <p:cNvSpPr/>
          <p:nvPr/>
        </p:nvSpPr>
        <p:spPr>
          <a:xfrm>
            <a:off x="4067944" y="2594705"/>
            <a:ext cx="4176464" cy="576064"/>
          </a:xfrm>
          <a:prstGeom prst="rect">
            <a:avLst/>
          </a:prstGeom>
          <a:noFill/>
          <a:ln w="3175">
            <a:solidFill>
              <a:srgbClr val="5E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4251794" y="2767321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вопросы: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067944" y="3302758"/>
            <a:ext cx="4616159" cy="51296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  <a:buBlip>
                <a:blip r:embed="rId2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Каким образом?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(Кратко перечислите вклад 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каждого из участников в реализацию проекта ).</a:t>
            </a:r>
          </a:p>
        </p:txBody>
      </p:sp>
      <p:pic>
        <p:nvPicPr>
          <p:cNvPr id="59" name="Рисунок 58" descr="кавычки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360" y="3076337"/>
            <a:ext cx="265298" cy="230063"/>
          </a:xfrm>
          <a:prstGeom prst="rect">
            <a:avLst/>
          </a:prstGeom>
        </p:spPr>
      </p:pic>
      <p:pic>
        <p:nvPicPr>
          <p:cNvPr id="61" name="Рисунок 60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779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11510"/>
            <a:ext cx="3024336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Этапы работы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2448272" cy="72008"/>
          </a:xfrm>
          <a:prstGeom prst="rect">
            <a:avLst/>
          </a:prstGeom>
          <a:solidFill>
            <a:srgbClr val="5EB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542738" y="2689713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вопросы: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427984" y="2632513"/>
            <a:ext cx="4176464" cy="576064"/>
          </a:xfrm>
          <a:prstGeom prst="rect">
            <a:avLst/>
          </a:prstGeom>
          <a:noFill/>
          <a:ln w="3175">
            <a:solidFill>
              <a:srgbClr val="5E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кавычки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05642" y="3151378"/>
            <a:ext cx="265298" cy="230063"/>
          </a:xfrm>
          <a:prstGeom prst="rect">
            <a:avLst/>
          </a:prstGeom>
        </p:spPr>
      </p:pic>
      <p:grpSp>
        <p:nvGrpSpPr>
          <p:cNvPr id="15" name="Группа 14"/>
          <p:cNvGrpSpPr/>
          <p:nvPr/>
        </p:nvGrpSpPr>
        <p:grpSpPr>
          <a:xfrm>
            <a:off x="611560" y="1059582"/>
            <a:ext cx="2448272" cy="1368152"/>
            <a:chOff x="5220072" y="987574"/>
            <a:chExt cx="3384376" cy="3384376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2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3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7" name="Прямая соединительная линия 26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Прямая соединительная линия 27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9" name="TextBox 28"/>
          <p:cNvSpPr txBox="1"/>
          <p:nvPr/>
        </p:nvSpPr>
        <p:spPr>
          <a:xfrm>
            <a:off x="611560" y="1563638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3347864" y="1059582"/>
            <a:ext cx="2448272" cy="1368152"/>
            <a:chOff x="5220072" y="987574"/>
            <a:chExt cx="3384376" cy="3384376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2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33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Прямая соединительная линия 37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4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Прямая соединительная линия 3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39" name="TextBox 38"/>
          <p:cNvSpPr txBox="1"/>
          <p:nvPr/>
        </p:nvSpPr>
        <p:spPr>
          <a:xfrm>
            <a:off x="3347864" y="1563638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grpSp>
        <p:nvGrpSpPr>
          <p:cNvPr id="40" name="Группа 39"/>
          <p:cNvGrpSpPr/>
          <p:nvPr/>
        </p:nvGrpSpPr>
        <p:grpSpPr>
          <a:xfrm>
            <a:off x="6156176" y="1059582"/>
            <a:ext cx="2448272" cy="1368152"/>
            <a:chOff x="5220072" y="987574"/>
            <a:chExt cx="3384376" cy="3384376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42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43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4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единительная линия 4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49" name="TextBox 48"/>
          <p:cNvSpPr txBox="1"/>
          <p:nvPr/>
        </p:nvSpPr>
        <p:spPr>
          <a:xfrm>
            <a:off x="6156176" y="1563638"/>
            <a:ext cx="2448272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11560" y="2642238"/>
            <a:ext cx="3672408" cy="6924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Представьте основные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шаги, которые были пройдены для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реализации проекта (1-2 слайда)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427984" y="3302758"/>
            <a:ext cx="4256119" cy="12824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00"/>
              </a:lnSpc>
              <a:buBlip>
                <a:blip r:embed="rId3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Какие шаги были предприняты для осуществления плана?</a:t>
            </a:r>
          </a:p>
          <a:p>
            <a:pPr>
              <a:lnSpc>
                <a:spcPts val="2000"/>
              </a:lnSpc>
              <a:buBlip>
                <a:blip r:embed="rId3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Где был реализован проекта?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(Расскажите о площадке: детский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технопарк «</a:t>
            </a:r>
            <a:r>
              <a:rPr lang="ru-RU" sz="12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Кванториум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», ЦМИТ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и пр., где было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походила работа над проектом)</a:t>
            </a:r>
            <a:endParaRPr lang="ru-RU" sz="1200" dirty="0" smtClean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pic>
        <p:nvPicPr>
          <p:cNvPr id="51" name="Рисунок 50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263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411510"/>
            <a:ext cx="2592288" cy="35907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800" b="1" dirty="0" smtClean="0">
                <a:latin typeface="Roboto" pitchFamily="2" charset="0"/>
                <a:ea typeface="Roboto" pitchFamily="2" charset="0"/>
              </a:rPr>
              <a:t>Результаты</a:t>
            </a:r>
            <a:endParaRPr lang="ru-RU" sz="2800" b="1" dirty="0">
              <a:latin typeface="Roboto" pitchFamily="2" charset="0"/>
              <a:ea typeface="Roboto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3967" y="3651870"/>
            <a:ext cx="4193085" cy="107721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Что получилось?</a:t>
            </a:r>
          </a:p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Как именно функционирует та или иная деталь? </a:t>
            </a:r>
          </a:p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На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каких принципах работает </a:t>
            </a: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изобретение? 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  <a:p>
            <a:pPr>
              <a:lnSpc>
                <a:spcPts val="1400"/>
              </a:lnSpc>
              <a:buBlip>
                <a:blip r:embed="rId2"/>
              </a:buBlip>
            </a:pPr>
            <a:r>
              <a:rPr lang="ru-RU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 Почему </a:t>
            </a: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oboto Condensed Light" pitchFamily="2" charset="0"/>
                <a:ea typeface="Roboto Condensed Light" pitchFamily="2" charset="0"/>
              </a:rPr>
              <a:t>был использован такой дизайн, способ компоновки, такие материалы?</a:t>
            </a:r>
          </a:p>
          <a:p>
            <a:pPr>
              <a:lnSpc>
                <a:spcPts val="1400"/>
              </a:lnSpc>
              <a:buBlip>
                <a:blip r:embed="rId2"/>
              </a:buBlip>
            </a:pP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11560" y="771550"/>
            <a:ext cx="1584176" cy="72008"/>
          </a:xfrm>
          <a:prstGeom prst="rect">
            <a:avLst/>
          </a:prstGeom>
          <a:solidFill>
            <a:srgbClr val="5EBE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355976" y="1000348"/>
            <a:ext cx="4464492" cy="18466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" pitchFamily="2" charset="0"/>
                <a:ea typeface="Roboto" pitchFamily="2" charset="0"/>
              </a:rPr>
              <a:t>Покажите итог своей деятельности, полученную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в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проекте современную технологию или инновационный метод, </a:t>
            </a:r>
            <a:r>
              <a:rPr lang="ru-RU" sz="1600" dirty="0" smtClean="0">
                <a:latin typeface="Roboto" pitchFamily="2" charset="0"/>
                <a:ea typeface="Roboto" pitchFamily="2" charset="0"/>
              </a:rPr>
              <a:t>действующий прототип.</a:t>
            </a:r>
            <a:endParaRPr lang="ru-RU" sz="1600" dirty="0" smtClean="0">
              <a:latin typeface="Roboto" pitchFamily="2" charset="0"/>
              <a:ea typeface="Roboto" pitchFamily="2" charset="0"/>
            </a:endParaRPr>
          </a:p>
          <a:p>
            <a:pPr>
              <a:lnSpc>
                <a:spcPts val="1800"/>
              </a:lnSpc>
            </a:pPr>
            <a:r>
              <a:rPr lang="ru-RU" sz="1600" dirty="0">
                <a:latin typeface="Roboto" pitchFamily="2" charset="0"/>
                <a:ea typeface="Roboto" pitchFamily="2" charset="0"/>
              </a:rPr>
              <a:t>Обоснуйте взаимосвязь поставленной проблемы (задачи) и полученного результата, включая соотнесение плана (ТЗ) и полученных результатов, рефлексия (1-2 слайда)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27984" y="3211649"/>
            <a:ext cx="4248472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600" dirty="0" smtClean="0">
                <a:latin typeface="Roboto Light" pitchFamily="2" charset="0"/>
                <a:ea typeface="Roboto Light" pitchFamily="2" charset="0"/>
              </a:rPr>
              <a:t>Попробуйте кратко ответить на вопрос: </a:t>
            </a:r>
            <a:endParaRPr lang="ru-RU" sz="1600" dirty="0"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300589" y="3039033"/>
            <a:ext cx="4176464" cy="576064"/>
          </a:xfrm>
          <a:prstGeom prst="rect">
            <a:avLst/>
          </a:prstGeom>
          <a:noFill/>
          <a:ln w="3175">
            <a:solidFill>
              <a:srgbClr val="5EBE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кавычки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33529" y="3479470"/>
            <a:ext cx="265298" cy="230063"/>
          </a:xfrm>
          <a:prstGeom prst="rect">
            <a:avLst/>
          </a:prstGeom>
        </p:spPr>
      </p:pic>
      <p:grpSp>
        <p:nvGrpSpPr>
          <p:cNvPr id="15" name="Группа 14"/>
          <p:cNvGrpSpPr/>
          <p:nvPr/>
        </p:nvGrpSpPr>
        <p:grpSpPr>
          <a:xfrm>
            <a:off x="611560" y="987574"/>
            <a:ext cx="3384376" cy="3384376"/>
            <a:chOff x="5220072" y="987574"/>
            <a:chExt cx="3384376" cy="3384376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5220072" y="987574"/>
              <a:ext cx="3384376" cy="338437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0" name="Группа 26"/>
            <p:cNvGrpSpPr/>
            <p:nvPr/>
          </p:nvGrpSpPr>
          <p:grpSpPr>
            <a:xfrm>
              <a:off x="5292080" y="1131590"/>
              <a:ext cx="3168352" cy="3168352"/>
              <a:chOff x="5292080" y="1131590"/>
              <a:chExt cx="3168352" cy="3168352"/>
            </a:xfrm>
          </p:grpSpPr>
          <p:grpSp>
            <p:nvGrpSpPr>
              <p:cNvPr id="21" name="Группа 22"/>
              <p:cNvGrpSpPr/>
              <p:nvPr/>
            </p:nvGrpSpPr>
            <p:grpSpPr>
              <a:xfrm>
                <a:off x="5364088" y="1131590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5" name="Прямая соединительная линия 24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Группа 23"/>
              <p:cNvGrpSpPr/>
              <p:nvPr/>
            </p:nvGrpSpPr>
            <p:grpSpPr>
              <a:xfrm rot="5400000">
                <a:off x="5328084" y="1095586"/>
                <a:ext cx="3096344" cy="3168352"/>
                <a:chOff x="5364088" y="1131590"/>
                <a:chExt cx="3096344" cy="3168352"/>
              </a:xfrm>
            </p:grpSpPr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5364088" y="1131590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7452320" y="3219822"/>
                  <a:ext cx="1008112" cy="1080120"/>
                </a:xfrm>
                <a:prstGeom prst="line">
                  <a:avLst/>
                </a:prstGeom>
                <a:ln w="190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7" name="TextBox 26"/>
          <p:cNvSpPr txBox="1"/>
          <p:nvPr/>
        </p:nvSpPr>
        <p:spPr>
          <a:xfrm>
            <a:off x="683568" y="2499743"/>
            <a:ext cx="32403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400" dirty="0" smtClean="0"/>
              <a:t>Место для фото </a:t>
            </a:r>
          </a:p>
          <a:p>
            <a:pPr algn="ctr">
              <a:lnSpc>
                <a:spcPts val="1800"/>
              </a:lnSpc>
            </a:pPr>
            <a:r>
              <a:rPr lang="ru-RU" sz="1400" dirty="0" smtClean="0"/>
              <a:t>или иллюстрации</a:t>
            </a:r>
            <a:endParaRPr lang="ru-RU" sz="1400" dirty="0">
              <a:latin typeface="Roboto Light" pitchFamily="2" charset="0"/>
              <a:ea typeface="Roboto Light" pitchFamily="2" charset="0"/>
            </a:endParaRPr>
          </a:p>
        </p:txBody>
      </p:sp>
      <p:pic>
        <p:nvPicPr>
          <p:cNvPr id="29" name="Рисунок 28" descr="Подвал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501" y="4700835"/>
            <a:ext cx="8358967" cy="3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00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2641</TotalTime>
  <Words>612</Words>
  <Application>Microsoft Office PowerPoint</Application>
  <PresentationFormat>Экран (16:9)</PresentationFormat>
  <Paragraphs>89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Roboto</vt:lpstr>
      <vt:lpstr>Roboto Condensed Light</vt:lpstr>
      <vt:lpstr>Roboto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Mila Golovchenko</dc:creator>
  <cp:lastModifiedBy>Марьяна Деканова</cp:lastModifiedBy>
  <cp:revision>136</cp:revision>
  <dcterms:created xsi:type="dcterms:W3CDTF">2016-02-04T14:29:49Z</dcterms:created>
  <dcterms:modified xsi:type="dcterms:W3CDTF">2021-01-16T10:02:40Z</dcterms:modified>
</cp:coreProperties>
</file>